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2"/>
  </p:notesMasterIdLst>
  <p:sldIdLst>
    <p:sldId id="276" r:id="rId2"/>
    <p:sldId id="256" r:id="rId3"/>
    <p:sldId id="283" r:id="rId4"/>
    <p:sldId id="257" r:id="rId5"/>
    <p:sldId id="284" r:id="rId6"/>
    <p:sldId id="277" r:id="rId7"/>
    <p:sldId id="264" r:id="rId8"/>
    <p:sldId id="274" r:id="rId9"/>
    <p:sldId id="279" r:id="rId10"/>
    <p:sldId id="261" r:id="rId11"/>
    <p:sldId id="260" r:id="rId12"/>
    <p:sldId id="291" r:id="rId13"/>
    <p:sldId id="287" r:id="rId14"/>
    <p:sldId id="303" r:id="rId15"/>
    <p:sldId id="302" r:id="rId16"/>
    <p:sldId id="289" r:id="rId17"/>
    <p:sldId id="304" r:id="rId18"/>
    <p:sldId id="305" r:id="rId19"/>
    <p:sldId id="288" r:id="rId20"/>
    <p:sldId id="306" r:id="rId21"/>
    <p:sldId id="307" r:id="rId22"/>
    <p:sldId id="290" r:id="rId23"/>
    <p:sldId id="308" r:id="rId24"/>
    <p:sldId id="309" r:id="rId25"/>
    <p:sldId id="292" r:id="rId26"/>
    <p:sldId id="293" r:id="rId27"/>
    <p:sldId id="310" r:id="rId28"/>
    <p:sldId id="311" r:id="rId29"/>
    <p:sldId id="294" r:id="rId30"/>
    <p:sldId id="312" r:id="rId31"/>
    <p:sldId id="313" r:id="rId32"/>
    <p:sldId id="295" r:id="rId33"/>
    <p:sldId id="314" r:id="rId34"/>
    <p:sldId id="315" r:id="rId35"/>
    <p:sldId id="296" r:id="rId36"/>
    <p:sldId id="316" r:id="rId37"/>
    <p:sldId id="317" r:id="rId38"/>
    <p:sldId id="297" r:id="rId39"/>
    <p:sldId id="298" r:id="rId40"/>
    <p:sldId id="318" r:id="rId41"/>
    <p:sldId id="319" r:id="rId42"/>
    <p:sldId id="299" r:id="rId43"/>
    <p:sldId id="320" r:id="rId44"/>
    <p:sldId id="321" r:id="rId45"/>
    <p:sldId id="300" r:id="rId46"/>
    <p:sldId id="322" r:id="rId47"/>
    <p:sldId id="323" r:id="rId48"/>
    <p:sldId id="301" r:id="rId49"/>
    <p:sldId id="324" r:id="rId50"/>
    <p:sldId id="325" r:id="rId51"/>
    <p:sldId id="281" r:id="rId52"/>
    <p:sldId id="262" r:id="rId53"/>
    <p:sldId id="268" r:id="rId54"/>
    <p:sldId id="327" r:id="rId55"/>
    <p:sldId id="328" r:id="rId56"/>
    <p:sldId id="329" r:id="rId57"/>
    <p:sldId id="330" r:id="rId58"/>
    <p:sldId id="331" r:id="rId59"/>
    <p:sldId id="332" r:id="rId60"/>
    <p:sldId id="280" r:id="rId61"/>
    <p:sldId id="259" r:id="rId62"/>
    <p:sldId id="270" r:id="rId63"/>
    <p:sldId id="333" r:id="rId64"/>
    <p:sldId id="334" r:id="rId65"/>
    <p:sldId id="335" r:id="rId66"/>
    <p:sldId id="336" r:id="rId67"/>
    <p:sldId id="337" r:id="rId68"/>
    <p:sldId id="338" r:id="rId69"/>
    <p:sldId id="339" r:id="rId70"/>
    <p:sldId id="340" r:id="rId71"/>
    <p:sldId id="341" r:id="rId72"/>
    <p:sldId id="349" r:id="rId73"/>
    <p:sldId id="342" r:id="rId74"/>
    <p:sldId id="346" r:id="rId75"/>
    <p:sldId id="343" r:id="rId76"/>
    <p:sldId id="356" r:id="rId77"/>
    <p:sldId id="344" r:id="rId78"/>
    <p:sldId id="366" r:id="rId79"/>
    <p:sldId id="345" r:id="rId80"/>
    <p:sldId id="361" r:id="rId81"/>
    <p:sldId id="376" r:id="rId82"/>
    <p:sldId id="377" r:id="rId83"/>
    <p:sldId id="350" r:id="rId84"/>
    <p:sldId id="351" r:id="rId85"/>
    <p:sldId id="352" r:id="rId86"/>
    <p:sldId id="357" r:id="rId87"/>
    <p:sldId id="358" r:id="rId88"/>
    <p:sldId id="362" r:id="rId89"/>
    <p:sldId id="363" r:id="rId90"/>
    <p:sldId id="367" r:id="rId91"/>
    <p:sldId id="368" r:id="rId92"/>
    <p:sldId id="378" r:id="rId93"/>
    <p:sldId id="379" r:id="rId94"/>
    <p:sldId id="353" r:id="rId95"/>
    <p:sldId id="354" r:id="rId96"/>
    <p:sldId id="355" r:id="rId97"/>
    <p:sldId id="359" r:id="rId98"/>
    <p:sldId id="360" r:id="rId99"/>
    <p:sldId id="364" r:id="rId100"/>
    <p:sldId id="365" r:id="rId101"/>
    <p:sldId id="369" r:id="rId102"/>
    <p:sldId id="370" r:id="rId103"/>
    <p:sldId id="380" r:id="rId104"/>
    <p:sldId id="381" r:id="rId105"/>
    <p:sldId id="371" r:id="rId106"/>
    <p:sldId id="373" r:id="rId107"/>
    <p:sldId id="374" r:id="rId108"/>
    <p:sldId id="375" r:id="rId109"/>
    <p:sldId id="382" r:id="rId110"/>
    <p:sldId id="383" r:id="rId111"/>
    <p:sldId id="384" r:id="rId112"/>
    <p:sldId id="385" r:id="rId113"/>
    <p:sldId id="386" r:id="rId114"/>
    <p:sldId id="387" r:id="rId115"/>
    <p:sldId id="388" r:id="rId116"/>
    <p:sldId id="389" r:id="rId117"/>
    <p:sldId id="390" r:id="rId118"/>
    <p:sldId id="391" r:id="rId119"/>
    <p:sldId id="392" r:id="rId120"/>
    <p:sldId id="394" r:id="rId121"/>
    <p:sldId id="395" r:id="rId122"/>
    <p:sldId id="398" r:id="rId123"/>
    <p:sldId id="396" r:id="rId124"/>
    <p:sldId id="397" r:id="rId125"/>
    <p:sldId id="402" r:id="rId126"/>
    <p:sldId id="403" r:id="rId127"/>
    <p:sldId id="404" r:id="rId128"/>
    <p:sldId id="399" r:id="rId129"/>
    <p:sldId id="400" r:id="rId130"/>
    <p:sldId id="401" r:id="rId1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01CD6F4-EE09-0848-BAD9-033A0D4E82C1}">
          <p14:sldIdLst/>
        </p14:section>
        <p14:section name="Distance Distribution" id="{DA413AEE-68B7-D649-BCA4-AB2BD4959F80}">
          <p14:sldIdLst>
            <p14:sldId id="276"/>
            <p14:sldId id="256"/>
            <p14:sldId id="283"/>
            <p14:sldId id="257"/>
            <p14:sldId id="284"/>
            <p14:sldId id="277"/>
            <p14:sldId id="264"/>
            <p14:sldId id="274"/>
          </p14:sldIdLst>
        </p14:section>
        <p14:section name="Dataset Statistic" id="{E6054FCA-B5E2-7441-AC1C-EEEA4003377C}">
          <p14:sldIdLst>
            <p14:sldId id="279"/>
            <p14:sldId id="261"/>
            <p14:sldId id="260"/>
          </p14:sldIdLst>
        </p14:section>
        <p14:section name="Resnet18 hudsonriver" id="{78AF03B7-470E-E549-8D79-E895E322CE27}">
          <p14:sldIdLst>
            <p14:sldId id="291"/>
            <p14:sldId id="287"/>
            <p14:sldId id="303"/>
            <p14:sldId id="302"/>
            <p14:sldId id="289"/>
            <p14:sldId id="304"/>
            <p14:sldId id="305"/>
            <p14:sldId id="288"/>
            <p14:sldId id="306"/>
            <p14:sldId id="307"/>
            <p14:sldId id="290"/>
            <p14:sldId id="308"/>
            <p14:sldId id="309"/>
          </p14:sldIdLst>
        </p14:section>
        <p14:section name="Resnet18 wallstreet" id="{74B7FF76-4426-4F45-AAE1-B6199D173FBC}">
          <p14:sldIdLst>
            <p14:sldId id="292"/>
            <p14:sldId id="293"/>
            <p14:sldId id="310"/>
            <p14:sldId id="311"/>
            <p14:sldId id="294"/>
            <p14:sldId id="312"/>
            <p14:sldId id="313"/>
            <p14:sldId id="295"/>
            <p14:sldId id="314"/>
            <p14:sldId id="315"/>
            <p14:sldId id="296"/>
            <p14:sldId id="316"/>
            <p14:sldId id="317"/>
          </p14:sldIdLst>
        </p14:section>
        <p14:section name="Resnet18 unionsquare" id="{19E99D70-E9B4-6744-85A7-9110F58C4E11}">
          <p14:sldIdLst>
            <p14:sldId id="297"/>
            <p14:sldId id="298"/>
            <p14:sldId id="318"/>
            <p14:sldId id="319"/>
            <p14:sldId id="299"/>
            <p14:sldId id="320"/>
            <p14:sldId id="321"/>
            <p14:sldId id="300"/>
            <p14:sldId id="322"/>
            <p14:sldId id="323"/>
            <p14:sldId id="301"/>
            <p14:sldId id="324"/>
            <p14:sldId id="325"/>
          </p14:sldIdLst>
        </p14:section>
        <p14:section name="classification accuracy" id="{FACA943F-4F59-D744-B3B2-3B9FE9AEC7F9}">
          <p14:sldIdLst>
            <p14:sldId id="281"/>
            <p14:sldId id="262"/>
            <p14:sldId id="268"/>
            <p14:sldId id="327"/>
            <p14:sldId id="328"/>
            <p14:sldId id="329"/>
            <p14:sldId id="330"/>
            <p14:sldId id="331"/>
            <p14:sldId id="332"/>
          </p14:sldIdLst>
        </p14:section>
        <p14:section name="localisation accuracy" id="{EBB8DF71-D449-D343-9B67-5A44B49E90D2}">
          <p14:sldIdLst>
            <p14:sldId id="280"/>
            <p14:sldId id="259"/>
            <p14:sldId id="270"/>
          </p14:sldIdLst>
        </p14:section>
        <p14:section name="BSD distribution" id="{59DB9B2E-6512-F547-B96F-7E8E74B7A50B}">
          <p14:sldIdLst>
            <p14:sldId id="333"/>
            <p14:sldId id="334"/>
            <p14:sldId id="335"/>
            <p14:sldId id="336"/>
          </p14:sldIdLst>
        </p14:section>
        <p14:section name="Route distribution" id="{213947CA-8F1C-5343-9014-AC70011EF459}">
          <p14:sldIdLst>
            <p14:sldId id="337"/>
            <p14:sldId id="338"/>
            <p14:sldId id="339"/>
            <p14:sldId id="340"/>
          </p14:sldIdLst>
        </p14:section>
        <p14:section name="Hudson river" id="{38216D47-E7D1-074E-9975-197A18C00AD4}">
          <p14:sldIdLst>
            <p14:sldId id="341"/>
            <p14:sldId id="349"/>
            <p14:sldId id="342"/>
            <p14:sldId id="346"/>
            <p14:sldId id="343"/>
            <p14:sldId id="356"/>
            <p14:sldId id="344"/>
            <p14:sldId id="366"/>
            <p14:sldId id="345"/>
            <p14:sldId id="361"/>
            <p14:sldId id="376"/>
            <p14:sldId id="377"/>
          </p14:sldIdLst>
        </p14:section>
        <p14:section name="Wall street" id="{6D12DE9F-90A7-924D-B393-BAD75727D96F}">
          <p14:sldIdLst>
            <p14:sldId id="350"/>
            <p14:sldId id="351"/>
            <p14:sldId id="352"/>
            <p14:sldId id="357"/>
            <p14:sldId id="358"/>
            <p14:sldId id="362"/>
            <p14:sldId id="363"/>
            <p14:sldId id="367"/>
            <p14:sldId id="368"/>
            <p14:sldId id="378"/>
            <p14:sldId id="379"/>
          </p14:sldIdLst>
        </p14:section>
        <p14:section name="Union square" id="{9E6F858A-DC8C-D74B-9E69-2287F26954D3}">
          <p14:sldIdLst>
            <p14:sldId id="353"/>
            <p14:sldId id="354"/>
            <p14:sldId id="355"/>
            <p14:sldId id="359"/>
            <p14:sldId id="360"/>
            <p14:sldId id="364"/>
            <p14:sldId id="365"/>
            <p14:sldId id="369"/>
            <p14:sldId id="370"/>
            <p14:sldId id="380"/>
            <p14:sldId id="381"/>
          </p14:sldIdLst>
        </p14:section>
        <p14:section name="Network visualization" id="{7FC9A76F-0843-EA4D-A5F0-61B8FF44F689}">
          <p14:sldIdLst>
            <p14:sldId id="371"/>
            <p14:sldId id="373"/>
            <p14:sldId id="374"/>
            <p14:sldId id="375"/>
            <p14:sldId id="382"/>
            <p14:sldId id="383"/>
            <p14:sldId id="384"/>
            <p14:sldId id="385"/>
            <p14:sldId id="386"/>
            <p14:sldId id="387"/>
            <p14:sldId id="388"/>
          </p14:sldIdLst>
        </p14:section>
        <p14:section name="Epoch statistic" id="{1F3148BF-E4C1-C040-B71C-AF9D9886D563}">
          <p14:sldIdLst>
            <p14:sldId id="389"/>
            <p14:sldId id="390"/>
            <p14:sldId id="391"/>
          </p14:sldIdLst>
        </p14:section>
        <p14:section name="Improved resnet18" id="{F4315DA1-2DC6-574E-8A67-B8E3EBE5E62B}">
          <p14:sldIdLst>
            <p14:sldId id="392"/>
            <p14:sldId id="394"/>
            <p14:sldId id="395"/>
            <p14:sldId id="398"/>
            <p14:sldId id="396"/>
            <p14:sldId id="397"/>
          </p14:sldIdLst>
        </p14:section>
        <p14:section name="Combined network" id="{8F25C0C1-D5D5-1740-870D-5E6EED416039}">
          <p14:sldIdLst>
            <p14:sldId id="402"/>
            <p14:sldId id="403"/>
            <p14:sldId id="404"/>
            <p14:sldId id="399"/>
            <p14:sldId id="400"/>
            <p14:sldId id="40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9216"/>
    <p:restoredTop sz="93715"/>
  </p:normalViewPr>
  <p:slideViewPr>
    <p:cSldViewPr snapToGrid="0" snapToObjects="1">
      <p:cViewPr varScale="1">
        <p:scale>
          <a:sx n="76" d="100"/>
          <a:sy n="76" d="100"/>
        </p:scale>
        <p:origin x="216" y="4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viewProps" Target="view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theme" Target="theme/theme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notesMaster" Target="notesMasters/notesMaster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zhoumengjie/Desktop/code/results_for_bsd/result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zhoumengjie/Desktop/code/results_for_bsd/result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zhoumengjie/Desktop/code/results_for_bsd/result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zhoumengjie/Desktop/code/results_for_bsd/result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wall</a:t>
            </a:r>
            <a:r>
              <a:rPr lang="zh-CN" altLang="en-US"/>
              <a:t> </a:t>
            </a:r>
            <a:r>
              <a:rPr lang="en-US" altLang="zh-CN"/>
              <a:t>street</a:t>
            </a:r>
            <a:r>
              <a:rPr lang="zh-CN" altLang="en-US"/>
              <a:t> </a:t>
            </a:r>
            <a:r>
              <a:rPr lang="en-US" altLang="zh-CN"/>
              <a:t>(new</a:t>
            </a:r>
            <a:r>
              <a:rPr lang="zh-CN" altLang="en-US"/>
              <a:t> </a:t>
            </a:r>
            <a:r>
              <a:rPr lang="en-US" altLang="zh-CN"/>
              <a:t>test</a:t>
            </a:r>
            <a:r>
              <a:rPr lang="zh-CN" altLang="en-US"/>
              <a:t> </a:t>
            </a:r>
            <a:r>
              <a:rPr lang="en-US" altLang="zh-CN"/>
              <a:t>routes)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'BSD_T_length '!$A$6</c:f>
              <c:strCache>
                <c:ptCount val="1"/>
                <c:pt idx="0">
                  <c:v>50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'!$B$5:$I$5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'!$B$6:$I$6</c:f>
              <c:numCache>
                <c:formatCode>General</c:formatCode>
                <c:ptCount val="8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EEE-4944-853F-D0811BE06AC2}"/>
            </c:ext>
          </c:extLst>
        </c:ser>
        <c:ser>
          <c:idx val="1"/>
          <c:order val="1"/>
          <c:tx>
            <c:strRef>
              <c:f>'BSD_T_length '!$A$7</c:f>
              <c:strCache>
                <c:ptCount val="1"/>
                <c:pt idx="0">
                  <c:v>60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'!$B$5:$I$5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'!$B$7:$I$7</c:f>
              <c:numCache>
                <c:formatCode>General</c:formatCode>
                <c:ptCount val="8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FEEE-4944-853F-D0811BE06AC2}"/>
            </c:ext>
          </c:extLst>
        </c:ser>
        <c:ser>
          <c:idx val="2"/>
          <c:order val="2"/>
          <c:tx>
            <c:strRef>
              <c:f>'BSD_T_length '!$A$8</c:f>
              <c:strCache>
                <c:ptCount val="1"/>
                <c:pt idx="0">
                  <c:v>70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'!$B$5:$I$5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'!$B$8:$I$8</c:f>
              <c:numCache>
                <c:formatCode>General</c:formatCode>
                <c:ptCount val="8"/>
                <c:pt idx="0">
                  <c:v>5.3999999999999999E-2</c:v>
                </c:pt>
                <c:pt idx="1">
                  <c:v>0.26600000000000001</c:v>
                </c:pt>
                <c:pt idx="2">
                  <c:v>0.57799999999999996</c:v>
                </c:pt>
                <c:pt idx="3">
                  <c:v>0.83799999999999997</c:v>
                </c:pt>
                <c:pt idx="4">
                  <c:v>0.91800000000000004</c:v>
                </c:pt>
                <c:pt idx="5">
                  <c:v>0.96799999999999997</c:v>
                </c:pt>
                <c:pt idx="6">
                  <c:v>0.98199999999999998</c:v>
                </c:pt>
                <c:pt idx="7">
                  <c:v>0.95399999999999996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FEEE-4944-853F-D0811BE06AC2}"/>
            </c:ext>
          </c:extLst>
        </c:ser>
        <c:ser>
          <c:idx val="3"/>
          <c:order val="3"/>
          <c:tx>
            <c:strRef>
              <c:f>'BSD_T_length '!$A$9</c:f>
              <c:strCache>
                <c:ptCount val="1"/>
                <c:pt idx="0">
                  <c:v>75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'!$B$5:$I$5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'!$B$9:$I$9</c:f>
              <c:numCache>
                <c:formatCode>General</c:formatCode>
                <c:ptCount val="8"/>
                <c:pt idx="0">
                  <c:v>9.6000000000000002E-2</c:v>
                </c:pt>
                <c:pt idx="1">
                  <c:v>0.48199999999999998</c:v>
                </c:pt>
                <c:pt idx="2">
                  <c:v>0.79</c:v>
                </c:pt>
                <c:pt idx="3">
                  <c:v>0.94199999999999995</c:v>
                </c:pt>
                <c:pt idx="4">
                  <c:v>0.97599999999999998</c:v>
                </c:pt>
                <c:pt idx="5">
                  <c:v>0.98599999999999999</c:v>
                </c:pt>
                <c:pt idx="6">
                  <c:v>0.98199999999999998</c:v>
                </c:pt>
                <c:pt idx="7">
                  <c:v>0.97599999999999998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FEEE-4944-853F-D0811BE06AC2}"/>
            </c:ext>
          </c:extLst>
        </c:ser>
        <c:ser>
          <c:idx val="4"/>
          <c:order val="4"/>
          <c:tx>
            <c:strRef>
              <c:f>'BSD_T_length '!$A$10</c:f>
              <c:strCache>
                <c:ptCount val="1"/>
                <c:pt idx="0">
                  <c:v>80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'!$B$5:$I$5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'!$B$10:$I$10</c:f>
              <c:numCache>
                <c:formatCode>General</c:formatCode>
                <c:ptCount val="8"/>
                <c:pt idx="0">
                  <c:v>0.154</c:v>
                </c:pt>
                <c:pt idx="1">
                  <c:v>0.64400000000000002</c:v>
                </c:pt>
                <c:pt idx="2">
                  <c:v>0.90400000000000003</c:v>
                </c:pt>
                <c:pt idx="3">
                  <c:v>0.98199999999999998</c:v>
                </c:pt>
                <c:pt idx="4">
                  <c:v>0.98799999999999999</c:v>
                </c:pt>
                <c:pt idx="5">
                  <c:v>0.99</c:v>
                </c:pt>
                <c:pt idx="6">
                  <c:v>0.99199999999999999</c:v>
                </c:pt>
                <c:pt idx="7">
                  <c:v>0.98199999999999998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FEEE-4944-853F-D0811BE06AC2}"/>
            </c:ext>
          </c:extLst>
        </c:ser>
        <c:ser>
          <c:idx val="5"/>
          <c:order val="5"/>
          <c:tx>
            <c:strRef>
              <c:f>'BSD_T_length '!$A$11</c:f>
              <c:strCache>
                <c:ptCount val="1"/>
                <c:pt idx="0">
                  <c:v>90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'!$B$5:$I$5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'!$B$11:$I$11</c:f>
              <c:numCache>
                <c:formatCode>General</c:formatCode>
                <c:ptCount val="8"/>
                <c:pt idx="0">
                  <c:v>0.35799999999999998</c:v>
                </c:pt>
                <c:pt idx="1">
                  <c:v>0.89200000000000002</c:v>
                </c:pt>
                <c:pt idx="2">
                  <c:v>0.99399999999999999</c:v>
                </c:pt>
                <c:pt idx="3">
                  <c:v>0.996</c:v>
                </c:pt>
                <c:pt idx="4">
                  <c:v>0.998</c:v>
                </c:pt>
                <c:pt idx="5">
                  <c:v>0.99399999999999999</c:v>
                </c:pt>
                <c:pt idx="6">
                  <c:v>0.998</c:v>
                </c:pt>
                <c:pt idx="7">
                  <c:v>0.98399999999999999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FEEE-4944-853F-D0811BE06AC2}"/>
            </c:ext>
          </c:extLst>
        </c:ser>
        <c:ser>
          <c:idx val="6"/>
          <c:order val="6"/>
          <c:tx>
            <c:strRef>
              <c:f>'BSD_T_length '!$A$12</c:f>
              <c:strCache>
                <c:ptCount val="1"/>
                <c:pt idx="0">
                  <c:v>100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'!$B$5:$I$5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'!$B$12:$I$12</c:f>
              <c:numCache>
                <c:formatCode>General</c:formatCode>
                <c:ptCount val="8"/>
                <c:pt idx="0">
                  <c:v>0.70599999999999996</c:v>
                </c:pt>
                <c:pt idx="1">
                  <c:v>0.97399999999999998</c:v>
                </c:pt>
                <c:pt idx="2">
                  <c:v>0.996</c:v>
                </c:pt>
                <c:pt idx="3">
                  <c:v>1</c:v>
                </c:pt>
                <c:pt idx="4">
                  <c:v>0.998</c:v>
                </c:pt>
                <c:pt idx="5">
                  <c:v>0.996</c:v>
                </c:pt>
                <c:pt idx="6">
                  <c:v>0.998</c:v>
                </c:pt>
                <c:pt idx="7">
                  <c:v>0.98599999999999999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FEEE-4944-853F-D0811BE06AC2}"/>
            </c:ext>
          </c:extLst>
        </c:ser>
        <c:ser>
          <c:idx val="7"/>
          <c:order val="7"/>
          <c:tx>
            <c:strRef>
              <c:f>'BSD_T_length '!$A$13</c:f>
              <c:strCache>
                <c:ptCount val="1"/>
                <c:pt idx="0">
                  <c:v>ES</c:v>
                </c:pt>
              </c:strCache>
            </c:strRef>
          </c:tx>
          <c:spPr>
            <a:ln w="28575" cap="rnd">
              <a:solidFill>
                <a:srgbClr val="FF0000"/>
              </a:solidFill>
              <a:prstDash val="dash"/>
              <a:round/>
            </a:ln>
            <a:effectLst/>
          </c:spPr>
          <c:marker>
            <c:symbol val="none"/>
          </c:marker>
          <c:cat>
            <c:numRef>
              <c:f>'BSD_T_length '!$B$5:$I$5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'!$B$13:$I$13</c:f>
              <c:numCache>
                <c:formatCode>General</c:formatCode>
                <c:ptCount val="8"/>
                <c:pt idx="0">
                  <c:v>0.17</c:v>
                </c:pt>
                <c:pt idx="1">
                  <c:v>0.436</c:v>
                </c:pt>
                <c:pt idx="2">
                  <c:v>0.69</c:v>
                </c:pt>
                <c:pt idx="3">
                  <c:v>0.83199999999999996</c:v>
                </c:pt>
                <c:pt idx="4">
                  <c:v>0.91200000000000003</c:v>
                </c:pt>
                <c:pt idx="5">
                  <c:v>0.95</c:v>
                </c:pt>
                <c:pt idx="6">
                  <c:v>0.97199999999999998</c:v>
                </c:pt>
                <c:pt idx="7">
                  <c:v>0.97199999999999998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FEEE-4944-853F-D0811BE06AC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42464288"/>
        <c:axId val="142476448"/>
      </c:lineChart>
      <c:catAx>
        <c:axId val="1424642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2476448"/>
        <c:crosses val="autoZero"/>
        <c:auto val="1"/>
        <c:lblAlgn val="ctr"/>
        <c:lblOffset val="100"/>
        <c:noMultiLvlLbl val="0"/>
      </c:catAx>
      <c:valAx>
        <c:axId val="142476448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2464288"/>
        <c:crosses val="autoZero"/>
        <c:crossBetween val="between"/>
        <c:majorUnit val="0.1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union</a:t>
            </a:r>
            <a:r>
              <a:rPr lang="zh-CN" altLang="en-US"/>
              <a:t> </a:t>
            </a:r>
            <a:r>
              <a:rPr lang="en-US" altLang="zh-CN"/>
              <a:t>square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'BSD_T_length '!$A$20</c:f>
              <c:strCache>
                <c:ptCount val="1"/>
                <c:pt idx="0">
                  <c:v>50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'!$B$19:$I$19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'!$B$20:$I$20</c:f>
              <c:numCache>
                <c:formatCode>General</c:formatCode>
                <c:ptCount val="8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F0B-A041-8C4F-8A4BE8446BF3}"/>
            </c:ext>
          </c:extLst>
        </c:ser>
        <c:ser>
          <c:idx val="1"/>
          <c:order val="1"/>
          <c:tx>
            <c:strRef>
              <c:f>'BSD_T_length '!$A$21</c:f>
              <c:strCache>
                <c:ptCount val="1"/>
                <c:pt idx="0">
                  <c:v>60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'!$B$19:$I$19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'!$B$21:$I$21</c:f>
              <c:numCache>
                <c:formatCode>General</c:formatCode>
                <c:ptCount val="8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FF0B-A041-8C4F-8A4BE8446BF3}"/>
            </c:ext>
          </c:extLst>
        </c:ser>
        <c:ser>
          <c:idx val="2"/>
          <c:order val="2"/>
          <c:tx>
            <c:strRef>
              <c:f>'BSD_T_length '!$A$22</c:f>
              <c:strCache>
                <c:ptCount val="1"/>
                <c:pt idx="0">
                  <c:v>70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'!$B$19:$I$19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'!$B$22:$I$22</c:f>
              <c:numCache>
                <c:formatCode>General</c:formatCode>
                <c:ptCount val="8"/>
                <c:pt idx="0">
                  <c:v>3.4000000000000002E-2</c:v>
                </c:pt>
                <c:pt idx="1">
                  <c:v>0.154</c:v>
                </c:pt>
                <c:pt idx="2">
                  <c:v>0.40799999999999997</c:v>
                </c:pt>
                <c:pt idx="3">
                  <c:v>0.57999999999999996</c:v>
                </c:pt>
                <c:pt idx="4">
                  <c:v>0.76200000000000001</c:v>
                </c:pt>
                <c:pt idx="5">
                  <c:v>0.878</c:v>
                </c:pt>
                <c:pt idx="6">
                  <c:v>0.92200000000000004</c:v>
                </c:pt>
                <c:pt idx="7">
                  <c:v>0.95399999999999996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FF0B-A041-8C4F-8A4BE8446BF3}"/>
            </c:ext>
          </c:extLst>
        </c:ser>
        <c:ser>
          <c:idx val="3"/>
          <c:order val="3"/>
          <c:tx>
            <c:strRef>
              <c:f>'BSD_T_length '!$A$23</c:f>
              <c:strCache>
                <c:ptCount val="1"/>
                <c:pt idx="0">
                  <c:v>75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'!$B$19:$I$19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'!$B$23:$I$23</c:f>
              <c:numCache>
                <c:formatCode>General</c:formatCode>
                <c:ptCount val="8"/>
                <c:pt idx="0">
                  <c:v>5.6000000000000001E-2</c:v>
                </c:pt>
                <c:pt idx="1">
                  <c:v>0.29599999999999999</c:v>
                </c:pt>
                <c:pt idx="2">
                  <c:v>0.54</c:v>
                </c:pt>
                <c:pt idx="3">
                  <c:v>0.748</c:v>
                </c:pt>
                <c:pt idx="4">
                  <c:v>0.85799999999999998</c:v>
                </c:pt>
                <c:pt idx="5">
                  <c:v>0.93</c:v>
                </c:pt>
                <c:pt idx="6">
                  <c:v>0.96599999999999997</c:v>
                </c:pt>
                <c:pt idx="7">
                  <c:v>0.98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FF0B-A041-8C4F-8A4BE8446BF3}"/>
            </c:ext>
          </c:extLst>
        </c:ser>
        <c:ser>
          <c:idx val="4"/>
          <c:order val="4"/>
          <c:tx>
            <c:strRef>
              <c:f>'BSD_T_length '!$A$24</c:f>
              <c:strCache>
                <c:ptCount val="1"/>
                <c:pt idx="0">
                  <c:v>80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'!$B$19:$I$19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'!$B$24:$I$24</c:f>
              <c:numCache>
                <c:formatCode>General</c:formatCode>
                <c:ptCount val="8"/>
                <c:pt idx="0">
                  <c:v>8.4000000000000005E-2</c:v>
                </c:pt>
                <c:pt idx="1">
                  <c:v>0.42599999999999999</c:v>
                </c:pt>
                <c:pt idx="2">
                  <c:v>0.7</c:v>
                </c:pt>
                <c:pt idx="3">
                  <c:v>0.86199999999999999</c:v>
                </c:pt>
                <c:pt idx="4">
                  <c:v>0.94199999999999995</c:v>
                </c:pt>
                <c:pt idx="5">
                  <c:v>0.97399999999999998</c:v>
                </c:pt>
                <c:pt idx="6">
                  <c:v>0.98</c:v>
                </c:pt>
                <c:pt idx="7">
                  <c:v>0.98799999999999999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FF0B-A041-8C4F-8A4BE8446BF3}"/>
            </c:ext>
          </c:extLst>
        </c:ser>
        <c:ser>
          <c:idx val="5"/>
          <c:order val="5"/>
          <c:tx>
            <c:strRef>
              <c:f>'BSD_T_length '!$A$25</c:f>
              <c:strCache>
                <c:ptCount val="1"/>
                <c:pt idx="0">
                  <c:v>90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'!$B$19:$I$19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'!$B$25:$I$25</c:f>
              <c:numCache>
                <c:formatCode>General</c:formatCode>
                <c:ptCount val="8"/>
                <c:pt idx="0">
                  <c:v>0.23</c:v>
                </c:pt>
                <c:pt idx="1">
                  <c:v>0.68200000000000005</c:v>
                </c:pt>
                <c:pt idx="2">
                  <c:v>0.88800000000000001</c:v>
                </c:pt>
                <c:pt idx="3">
                  <c:v>0.96</c:v>
                </c:pt>
                <c:pt idx="4">
                  <c:v>0.99399999999999999</c:v>
                </c:pt>
                <c:pt idx="5">
                  <c:v>0.998</c:v>
                </c:pt>
                <c:pt idx="6">
                  <c:v>0.998</c:v>
                </c:pt>
                <c:pt idx="7">
                  <c:v>0.98799999999999999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FF0B-A041-8C4F-8A4BE8446BF3}"/>
            </c:ext>
          </c:extLst>
        </c:ser>
        <c:ser>
          <c:idx val="6"/>
          <c:order val="6"/>
          <c:tx>
            <c:strRef>
              <c:f>'BSD_T_length '!$A$26</c:f>
              <c:strCache>
                <c:ptCount val="1"/>
                <c:pt idx="0">
                  <c:v>100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'!$B$19:$I$19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'!$B$26:$I$26</c:f>
              <c:numCache>
                <c:formatCode>General</c:formatCode>
                <c:ptCount val="8"/>
                <c:pt idx="0">
                  <c:v>0.49199999999999999</c:v>
                </c:pt>
                <c:pt idx="1">
                  <c:v>0.86199999999999999</c:v>
                </c:pt>
                <c:pt idx="2">
                  <c:v>0.96</c:v>
                </c:pt>
                <c:pt idx="3">
                  <c:v>0.98399999999999999</c:v>
                </c:pt>
                <c:pt idx="4">
                  <c:v>0.998</c:v>
                </c:pt>
                <c:pt idx="5">
                  <c:v>1</c:v>
                </c:pt>
                <c:pt idx="6">
                  <c:v>0.998</c:v>
                </c:pt>
                <c:pt idx="7">
                  <c:v>0.99199999999999999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FF0B-A041-8C4F-8A4BE8446BF3}"/>
            </c:ext>
          </c:extLst>
        </c:ser>
        <c:ser>
          <c:idx val="7"/>
          <c:order val="7"/>
          <c:tx>
            <c:strRef>
              <c:f>'BSD_T_length '!$A$27</c:f>
              <c:strCache>
                <c:ptCount val="1"/>
                <c:pt idx="0">
                  <c:v>ES</c:v>
                </c:pt>
              </c:strCache>
            </c:strRef>
          </c:tx>
          <c:spPr>
            <a:ln w="28575" cap="rnd">
              <a:solidFill>
                <a:srgbClr val="FF0000"/>
              </a:solidFill>
              <a:prstDash val="dash"/>
              <a:round/>
            </a:ln>
            <a:effectLst/>
          </c:spPr>
          <c:marker>
            <c:symbol val="none"/>
          </c:marker>
          <c:cat>
            <c:numRef>
              <c:f>'BSD_T_length '!$B$19:$I$19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'!$B$27:$I$27</c:f>
              <c:numCache>
                <c:formatCode>General</c:formatCode>
                <c:ptCount val="8"/>
                <c:pt idx="0">
                  <c:v>0.13200000000000001</c:v>
                </c:pt>
                <c:pt idx="1">
                  <c:v>0.34200000000000003</c:v>
                </c:pt>
                <c:pt idx="2">
                  <c:v>0.57599999999999996</c:v>
                </c:pt>
                <c:pt idx="3">
                  <c:v>0.75</c:v>
                </c:pt>
                <c:pt idx="4">
                  <c:v>0.86</c:v>
                </c:pt>
                <c:pt idx="5">
                  <c:v>0.91200000000000003</c:v>
                </c:pt>
                <c:pt idx="6">
                  <c:v>0.94399999999999995</c:v>
                </c:pt>
                <c:pt idx="7">
                  <c:v>0.97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FF0B-A041-8C4F-8A4BE8446BF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358567359"/>
        <c:axId val="1358569039"/>
      </c:lineChart>
      <c:catAx>
        <c:axId val="135856735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58569039"/>
        <c:crosses val="autoZero"/>
        <c:auto val="1"/>
        <c:lblAlgn val="ctr"/>
        <c:lblOffset val="100"/>
        <c:noMultiLvlLbl val="0"/>
      </c:catAx>
      <c:valAx>
        <c:axId val="1358569039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58567359"/>
        <c:crosses val="autoZero"/>
        <c:crossBetween val="between"/>
        <c:majorUnit val="0.1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wall</a:t>
            </a:r>
            <a:r>
              <a:rPr lang="en-US" baseline="0"/>
              <a:t> street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BSD_length!$A$8</c:f>
              <c:strCache>
                <c:ptCount val="1"/>
                <c:pt idx="0">
                  <c:v>50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BSD_length!$B$7:$I$7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BSD_length!$B$8:$I$8</c:f>
              <c:numCache>
                <c:formatCode>General</c:formatCode>
                <c:ptCount val="8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AF1-F644-845B-4DBBDC525363}"/>
            </c:ext>
          </c:extLst>
        </c:ser>
        <c:ser>
          <c:idx val="1"/>
          <c:order val="1"/>
          <c:tx>
            <c:strRef>
              <c:f>BSD_length!$A$9</c:f>
              <c:strCache>
                <c:ptCount val="1"/>
                <c:pt idx="0">
                  <c:v>60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BSD_length!$B$7:$I$7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BSD_length!$B$9:$I$9</c:f>
              <c:numCache>
                <c:formatCode>General</c:formatCode>
                <c:ptCount val="8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0AF1-F644-845B-4DBBDC525363}"/>
            </c:ext>
          </c:extLst>
        </c:ser>
        <c:ser>
          <c:idx val="2"/>
          <c:order val="2"/>
          <c:tx>
            <c:strRef>
              <c:f>BSD_length!$A$10</c:f>
              <c:strCache>
                <c:ptCount val="1"/>
                <c:pt idx="0">
                  <c:v>70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BSD_length!$B$7:$I$7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BSD_length!$B$10:$I$10</c:f>
              <c:numCache>
                <c:formatCode>General</c:formatCode>
                <c:ptCount val="8"/>
                <c:pt idx="0">
                  <c:v>1.7999999999999999E-2</c:v>
                </c:pt>
                <c:pt idx="1">
                  <c:v>5.3999999999999999E-2</c:v>
                </c:pt>
                <c:pt idx="2">
                  <c:v>0.14000000000000001</c:v>
                </c:pt>
                <c:pt idx="3">
                  <c:v>0.26400000000000001</c:v>
                </c:pt>
                <c:pt idx="4">
                  <c:v>0.38</c:v>
                </c:pt>
                <c:pt idx="5">
                  <c:v>0.51800000000000002</c:v>
                </c:pt>
                <c:pt idx="6">
                  <c:v>0.61</c:v>
                </c:pt>
                <c:pt idx="7">
                  <c:v>0.65400000000000003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0AF1-F644-845B-4DBBDC525363}"/>
            </c:ext>
          </c:extLst>
        </c:ser>
        <c:ser>
          <c:idx val="3"/>
          <c:order val="3"/>
          <c:tx>
            <c:strRef>
              <c:f>BSD_length!$A$11</c:f>
              <c:strCache>
                <c:ptCount val="1"/>
                <c:pt idx="0">
                  <c:v>75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numRef>
              <c:f>BSD_length!$B$7:$I$7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BSD_length!$B$11:$I$11</c:f>
              <c:numCache>
                <c:formatCode>General</c:formatCode>
                <c:ptCount val="8"/>
                <c:pt idx="0">
                  <c:v>3.7999999999999999E-2</c:v>
                </c:pt>
                <c:pt idx="1">
                  <c:v>0.19</c:v>
                </c:pt>
                <c:pt idx="2">
                  <c:v>0.40200000000000002</c:v>
                </c:pt>
                <c:pt idx="3">
                  <c:v>0.66</c:v>
                </c:pt>
                <c:pt idx="4">
                  <c:v>0.78600000000000003</c:v>
                </c:pt>
                <c:pt idx="5">
                  <c:v>0.85799999999999998</c:v>
                </c:pt>
                <c:pt idx="6">
                  <c:v>0.86799999999999999</c:v>
                </c:pt>
                <c:pt idx="7">
                  <c:v>0.89800000000000002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0AF1-F644-845B-4DBBDC525363}"/>
            </c:ext>
          </c:extLst>
        </c:ser>
        <c:ser>
          <c:idx val="4"/>
          <c:order val="4"/>
          <c:tx>
            <c:strRef>
              <c:f>BSD_length!$A$12</c:f>
              <c:strCache>
                <c:ptCount val="1"/>
                <c:pt idx="0">
                  <c:v>80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cat>
            <c:numRef>
              <c:f>BSD_length!$B$7:$I$7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BSD_length!$B$12:$I$12</c:f>
              <c:numCache>
                <c:formatCode>General</c:formatCode>
                <c:ptCount val="8"/>
                <c:pt idx="0">
                  <c:v>8.4000000000000005E-2</c:v>
                </c:pt>
                <c:pt idx="1">
                  <c:v>0.34399999999999997</c:v>
                </c:pt>
                <c:pt idx="2">
                  <c:v>0.64200000000000002</c:v>
                </c:pt>
                <c:pt idx="3">
                  <c:v>0.80600000000000005</c:v>
                </c:pt>
                <c:pt idx="4">
                  <c:v>0.9</c:v>
                </c:pt>
                <c:pt idx="5">
                  <c:v>0.93600000000000005</c:v>
                </c:pt>
                <c:pt idx="6">
                  <c:v>0.94199999999999995</c:v>
                </c:pt>
                <c:pt idx="7">
                  <c:v>0.92600000000000005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0AF1-F644-845B-4DBBDC525363}"/>
            </c:ext>
          </c:extLst>
        </c:ser>
        <c:ser>
          <c:idx val="5"/>
          <c:order val="5"/>
          <c:tx>
            <c:strRef>
              <c:f>BSD_length!$A$13</c:f>
              <c:strCache>
                <c:ptCount val="1"/>
                <c:pt idx="0">
                  <c:v>90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cat>
            <c:numRef>
              <c:f>BSD_length!$B$7:$I$7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BSD_length!$B$13:$I$13</c:f>
              <c:numCache>
                <c:formatCode>General</c:formatCode>
                <c:ptCount val="8"/>
                <c:pt idx="0">
                  <c:v>0.248</c:v>
                </c:pt>
                <c:pt idx="1">
                  <c:v>0.76200000000000001</c:v>
                </c:pt>
                <c:pt idx="2">
                  <c:v>0.94799999999999995</c:v>
                </c:pt>
                <c:pt idx="3">
                  <c:v>0.96199999999999997</c:v>
                </c:pt>
                <c:pt idx="4">
                  <c:v>0.97799999999999998</c:v>
                </c:pt>
                <c:pt idx="5">
                  <c:v>0.96799999999999997</c:v>
                </c:pt>
                <c:pt idx="6">
                  <c:v>0.96199999999999997</c:v>
                </c:pt>
                <c:pt idx="7">
                  <c:v>0.96599999999999997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0AF1-F644-845B-4DBBDC525363}"/>
            </c:ext>
          </c:extLst>
        </c:ser>
        <c:ser>
          <c:idx val="6"/>
          <c:order val="6"/>
          <c:tx>
            <c:strRef>
              <c:f>BSD_length!$A$14</c:f>
              <c:strCache>
                <c:ptCount val="1"/>
                <c:pt idx="0">
                  <c:v>100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BSD_length!$B$7:$I$7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BSD_length!$B$14:$I$14</c:f>
              <c:numCache>
                <c:formatCode>General</c:formatCode>
                <c:ptCount val="8"/>
                <c:pt idx="0">
                  <c:v>0.622</c:v>
                </c:pt>
                <c:pt idx="1">
                  <c:v>0.95199999999999996</c:v>
                </c:pt>
                <c:pt idx="2">
                  <c:v>0.99</c:v>
                </c:pt>
                <c:pt idx="3">
                  <c:v>0.98199999999999998</c:v>
                </c:pt>
                <c:pt idx="4">
                  <c:v>0.99</c:v>
                </c:pt>
                <c:pt idx="5">
                  <c:v>0.98199999999999998</c:v>
                </c:pt>
                <c:pt idx="6">
                  <c:v>0.98</c:v>
                </c:pt>
                <c:pt idx="7">
                  <c:v>0.97599999999999998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0AF1-F644-845B-4DBBDC525363}"/>
            </c:ext>
          </c:extLst>
        </c:ser>
        <c:ser>
          <c:idx val="7"/>
          <c:order val="7"/>
          <c:tx>
            <c:strRef>
              <c:f>BSD_length!$A$15</c:f>
              <c:strCache>
                <c:ptCount val="1"/>
                <c:pt idx="0">
                  <c:v>ES</c:v>
                </c:pt>
              </c:strCache>
            </c:strRef>
          </c:tx>
          <c:spPr>
            <a:ln w="28575" cap="rnd">
              <a:solidFill>
                <a:srgbClr val="FF0000"/>
              </a:solidFill>
              <a:prstDash val="dash"/>
              <a:round/>
            </a:ln>
            <a:effectLst/>
          </c:spPr>
          <c:marker>
            <c:symbol val="none"/>
          </c:marker>
          <c:cat>
            <c:numRef>
              <c:f>BSD_length!$B$7:$I$7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BSD_length!$B$15:$I$15</c:f>
              <c:numCache>
                <c:formatCode>General</c:formatCode>
                <c:ptCount val="8"/>
                <c:pt idx="0">
                  <c:v>8.7999999999999995E-2</c:v>
                </c:pt>
                <c:pt idx="1">
                  <c:v>0.23</c:v>
                </c:pt>
                <c:pt idx="2">
                  <c:v>0.40200000000000002</c:v>
                </c:pt>
                <c:pt idx="3">
                  <c:v>0.51200000000000001</c:v>
                </c:pt>
                <c:pt idx="4">
                  <c:v>0.622</c:v>
                </c:pt>
                <c:pt idx="5">
                  <c:v>0.73799999999999999</c:v>
                </c:pt>
                <c:pt idx="6">
                  <c:v>0.80400000000000005</c:v>
                </c:pt>
                <c:pt idx="7">
                  <c:v>0.83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0AF1-F644-845B-4DBBDC52536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815942720"/>
        <c:axId val="815956528"/>
      </c:lineChart>
      <c:catAx>
        <c:axId val="8159427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15956528"/>
        <c:crosses val="autoZero"/>
        <c:auto val="1"/>
        <c:lblAlgn val="ctr"/>
        <c:lblOffset val="100"/>
        <c:noMultiLvlLbl val="0"/>
      </c:catAx>
      <c:valAx>
        <c:axId val="815956528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15942720"/>
        <c:crosses val="autoZero"/>
        <c:crossBetween val="between"/>
        <c:majorUnit val="0.1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union</a:t>
            </a:r>
            <a:r>
              <a:rPr lang="en-US" baseline="0"/>
              <a:t> square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BSD_length!$A$25</c:f>
              <c:strCache>
                <c:ptCount val="1"/>
                <c:pt idx="0">
                  <c:v>50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BSD_length!$B$24:$I$24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BSD_length!$B$25:$I$25</c:f>
              <c:numCache>
                <c:formatCode>General</c:formatCode>
                <c:ptCount val="8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FFB-9646-87A4-E5677224337B}"/>
            </c:ext>
          </c:extLst>
        </c:ser>
        <c:ser>
          <c:idx val="1"/>
          <c:order val="1"/>
          <c:tx>
            <c:strRef>
              <c:f>BSD_length!$A$26</c:f>
              <c:strCache>
                <c:ptCount val="1"/>
                <c:pt idx="0">
                  <c:v>60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BSD_length!$B$24:$I$24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BSD_length!$B$26:$I$26</c:f>
              <c:numCache>
                <c:formatCode>General</c:formatCode>
                <c:ptCount val="8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3FFB-9646-87A4-E5677224337B}"/>
            </c:ext>
          </c:extLst>
        </c:ser>
        <c:ser>
          <c:idx val="2"/>
          <c:order val="2"/>
          <c:tx>
            <c:strRef>
              <c:f>BSD_length!$A$27</c:f>
              <c:strCache>
                <c:ptCount val="1"/>
                <c:pt idx="0">
                  <c:v>70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BSD_length!$B$24:$I$24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BSD_length!$B$27:$I$27</c:f>
              <c:numCache>
                <c:formatCode>General</c:formatCode>
                <c:ptCount val="8"/>
                <c:pt idx="0">
                  <c:v>6.0000000000000001E-3</c:v>
                </c:pt>
                <c:pt idx="1">
                  <c:v>3.5999999999999997E-2</c:v>
                </c:pt>
                <c:pt idx="2">
                  <c:v>0.122</c:v>
                </c:pt>
                <c:pt idx="3">
                  <c:v>0.19400000000000001</c:v>
                </c:pt>
                <c:pt idx="4">
                  <c:v>0.29199999999999998</c:v>
                </c:pt>
                <c:pt idx="5">
                  <c:v>0.38400000000000001</c:v>
                </c:pt>
                <c:pt idx="6">
                  <c:v>0.45600000000000002</c:v>
                </c:pt>
                <c:pt idx="7">
                  <c:v>0.502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3FFB-9646-87A4-E5677224337B}"/>
            </c:ext>
          </c:extLst>
        </c:ser>
        <c:ser>
          <c:idx val="3"/>
          <c:order val="3"/>
          <c:tx>
            <c:strRef>
              <c:f>BSD_length!$A$28</c:f>
              <c:strCache>
                <c:ptCount val="1"/>
                <c:pt idx="0">
                  <c:v>75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numRef>
              <c:f>BSD_length!$B$24:$I$24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BSD_length!$B$28:$I$28</c:f>
              <c:numCache>
                <c:formatCode>General</c:formatCode>
                <c:ptCount val="8"/>
                <c:pt idx="0">
                  <c:v>2.8000000000000001E-2</c:v>
                </c:pt>
                <c:pt idx="1">
                  <c:v>0.12</c:v>
                </c:pt>
                <c:pt idx="2">
                  <c:v>0.254</c:v>
                </c:pt>
                <c:pt idx="3">
                  <c:v>0.41399999999999998</c:v>
                </c:pt>
                <c:pt idx="4">
                  <c:v>0.56000000000000005</c:v>
                </c:pt>
                <c:pt idx="5">
                  <c:v>0.69199999999999995</c:v>
                </c:pt>
                <c:pt idx="6">
                  <c:v>0.752</c:v>
                </c:pt>
                <c:pt idx="7">
                  <c:v>0.79200000000000004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3FFB-9646-87A4-E5677224337B}"/>
            </c:ext>
          </c:extLst>
        </c:ser>
        <c:ser>
          <c:idx val="4"/>
          <c:order val="4"/>
          <c:tx>
            <c:strRef>
              <c:f>BSD_length!$A$29</c:f>
              <c:strCache>
                <c:ptCount val="1"/>
                <c:pt idx="0">
                  <c:v>80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cat>
            <c:numRef>
              <c:f>BSD_length!$B$24:$I$24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BSD_length!$B$29:$I$29</c:f>
              <c:numCache>
                <c:formatCode>General</c:formatCode>
                <c:ptCount val="8"/>
                <c:pt idx="0">
                  <c:v>2.5999999999999999E-2</c:v>
                </c:pt>
                <c:pt idx="1">
                  <c:v>0.24399999999999999</c:v>
                </c:pt>
                <c:pt idx="2">
                  <c:v>0.498</c:v>
                </c:pt>
                <c:pt idx="3">
                  <c:v>0.67400000000000004</c:v>
                </c:pt>
                <c:pt idx="4">
                  <c:v>0.82199999999999995</c:v>
                </c:pt>
                <c:pt idx="5">
                  <c:v>0.88200000000000001</c:v>
                </c:pt>
                <c:pt idx="6">
                  <c:v>0.92400000000000004</c:v>
                </c:pt>
                <c:pt idx="7">
                  <c:v>0.92200000000000004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3FFB-9646-87A4-E5677224337B}"/>
            </c:ext>
          </c:extLst>
        </c:ser>
        <c:ser>
          <c:idx val="5"/>
          <c:order val="5"/>
          <c:tx>
            <c:strRef>
              <c:f>BSD_length!$A$30</c:f>
              <c:strCache>
                <c:ptCount val="1"/>
                <c:pt idx="0">
                  <c:v>90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cat>
            <c:numRef>
              <c:f>BSD_length!$B$24:$I$24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BSD_length!$B$30:$I$30</c:f>
              <c:numCache>
                <c:formatCode>General</c:formatCode>
                <c:ptCount val="8"/>
                <c:pt idx="0">
                  <c:v>0.16200000000000001</c:v>
                </c:pt>
                <c:pt idx="1">
                  <c:v>0.55800000000000005</c:v>
                </c:pt>
                <c:pt idx="2">
                  <c:v>0.80400000000000005</c:v>
                </c:pt>
                <c:pt idx="3">
                  <c:v>0.90200000000000002</c:v>
                </c:pt>
                <c:pt idx="4">
                  <c:v>0.92600000000000005</c:v>
                </c:pt>
                <c:pt idx="5">
                  <c:v>0.94399999999999995</c:v>
                </c:pt>
                <c:pt idx="6">
                  <c:v>0.97</c:v>
                </c:pt>
                <c:pt idx="7">
                  <c:v>0.92600000000000005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3FFB-9646-87A4-E5677224337B}"/>
            </c:ext>
          </c:extLst>
        </c:ser>
        <c:ser>
          <c:idx val="6"/>
          <c:order val="6"/>
          <c:tx>
            <c:strRef>
              <c:f>BSD_length!$A$31</c:f>
              <c:strCache>
                <c:ptCount val="1"/>
                <c:pt idx="0">
                  <c:v>100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BSD_length!$B$24:$I$24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BSD_length!$B$31:$I$31</c:f>
              <c:numCache>
                <c:formatCode>General</c:formatCode>
                <c:ptCount val="8"/>
                <c:pt idx="0">
                  <c:v>0.42199999999999999</c:v>
                </c:pt>
                <c:pt idx="1">
                  <c:v>0.82599999999999996</c:v>
                </c:pt>
                <c:pt idx="2">
                  <c:v>0.93799999999999994</c:v>
                </c:pt>
                <c:pt idx="3">
                  <c:v>0.96799999999999997</c:v>
                </c:pt>
                <c:pt idx="4">
                  <c:v>0.97799999999999998</c:v>
                </c:pt>
                <c:pt idx="5">
                  <c:v>0.97199999999999998</c:v>
                </c:pt>
                <c:pt idx="6">
                  <c:v>0.98399999999999999</c:v>
                </c:pt>
                <c:pt idx="7">
                  <c:v>0.96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3FFB-9646-87A4-E5677224337B}"/>
            </c:ext>
          </c:extLst>
        </c:ser>
        <c:ser>
          <c:idx val="7"/>
          <c:order val="7"/>
          <c:tx>
            <c:strRef>
              <c:f>BSD_length!$A$32</c:f>
              <c:strCache>
                <c:ptCount val="1"/>
                <c:pt idx="0">
                  <c:v>ES</c:v>
                </c:pt>
              </c:strCache>
            </c:strRef>
          </c:tx>
          <c:spPr>
            <a:ln w="28575" cap="rnd">
              <a:solidFill>
                <a:srgbClr val="FF0000"/>
              </a:solidFill>
              <a:prstDash val="dash"/>
              <a:round/>
            </a:ln>
            <a:effectLst/>
          </c:spPr>
          <c:marker>
            <c:symbol val="none"/>
          </c:marker>
          <c:cat>
            <c:numRef>
              <c:f>BSD_length!$B$24:$I$24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BSD_length!$B$32:$I$32</c:f>
              <c:numCache>
                <c:formatCode>General</c:formatCode>
                <c:ptCount val="8"/>
                <c:pt idx="0">
                  <c:v>7.1999999999999995E-2</c:v>
                </c:pt>
                <c:pt idx="1">
                  <c:v>0.24199999999999999</c:v>
                </c:pt>
                <c:pt idx="2">
                  <c:v>0.41199999999999998</c:v>
                </c:pt>
                <c:pt idx="3">
                  <c:v>0.58399999999999996</c:v>
                </c:pt>
                <c:pt idx="4">
                  <c:v>0.72799999999999998</c:v>
                </c:pt>
                <c:pt idx="5">
                  <c:v>0.78400000000000003</c:v>
                </c:pt>
                <c:pt idx="6">
                  <c:v>0.84799999999999998</c:v>
                </c:pt>
                <c:pt idx="7">
                  <c:v>0.874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3FFB-9646-87A4-E5677224337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818160336"/>
        <c:axId val="792062368"/>
      </c:lineChart>
      <c:catAx>
        <c:axId val="8181603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92062368"/>
        <c:crosses val="autoZero"/>
        <c:auto val="1"/>
        <c:lblAlgn val="ctr"/>
        <c:lblOffset val="100"/>
        <c:noMultiLvlLbl val="0"/>
      </c:catAx>
      <c:valAx>
        <c:axId val="792062368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18160336"/>
        <c:crosses val="autoZero"/>
        <c:crossBetween val="between"/>
        <c:majorUnit val="0.1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F659EB-4D8A-254E-A6E4-E7898AF261B2}" type="datetimeFigureOut">
              <a:rPr lang="en-US" smtClean="0"/>
              <a:t>6/10/20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CAD2CD-9AB5-CD41-BA33-64227A2125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5431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CAD2CD-9AB5-CD41-BA33-64227A212544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2333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Augmentation + smaller learning rate + weight decay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CAD2CD-9AB5-CD41-BA33-64227A212544}" type="slidenum">
              <a:rPr lang="en-US" smtClean="0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388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Smaller batch size = 64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CAD2CD-9AB5-CD41-BA33-64227A212544}" type="slidenum">
              <a:rPr lang="en-US" smtClean="0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6925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DED88-9180-CF41-87E9-B91F0263A8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58DE75-CF0C-D34F-B5D8-344277287A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1DD29A-1D29-124D-9B02-B627C252A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0159B-58A5-B047-8735-1AFBA8D9403D}" type="datetimeFigureOut">
              <a:rPr lang="en-US" smtClean="0"/>
              <a:t>6/10/20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955A08-CC97-9543-A4D4-0A82A861FC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76E4D0-E60C-CF4E-A31F-265BCBDB61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F7088-A5E3-3C41-BBDD-1111F65F9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1409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A62DE-6978-C643-B85E-3D6F99C57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9041ECA-A428-0944-A3EF-476868C7D1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95DDEF-7699-3748-805D-C216F6DE7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0159B-58A5-B047-8735-1AFBA8D9403D}" type="datetimeFigureOut">
              <a:rPr lang="en-US" smtClean="0"/>
              <a:t>6/10/20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76CA2-99FD-AD43-9220-03F7E7292E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6A3849-58D0-834D-96A9-6306A1356F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F7088-A5E3-3C41-BBDD-1111F65F9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7556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91CA10-3D3A-B744-AC1F-F720BE758D2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6B12E8-E9FC-D349-A672-F99F253D18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3896C9-CF41-0E49-B237-5EF81EA341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0159B-58A5-B047-8735-1AFBA8D9403D}" type="datetimeFigureOut">
              <a:rPr lang="en-US" smtClean="0"/>
              <a:t>6/10/20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C8CA3F-9B82-EC4D-B80E-AC1B417686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002428-F1AA-7D4B-9B0E-7C42C0A1C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F7088-A5E3-3C41-BBDD-1111F65F9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5931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43D49C-A54A-F249-9966-5BA45872E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1861F9-BFDC-8F49-B37E-1E41FDB437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D701B5-CBD6-5043-9FAF-D38CB72FB5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0159B-58A5-B047-8735-1AFBA8D9403D}" type="datetimeFigureOut">
              <a:rPr lang="en-US" smtClean="0"/>
              <a:t>6/10/20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2A1572-CA3B-0B45-BD47-E9AE38F36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43E641-0074-A446-BE70-227508CCB5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F7088-A5E3-3C41-BBDD-1111F65F9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7988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FE403-4357-4D48-A314-A933F5C64E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84BC60-FB70-A348-8403-836361CFDA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EA33EC-6932-D34E-9793-C5C174A628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0159B-58A5-B047-8735-1AFBA8D9403D}" type="datetimeFigureOut">
              <a:rPr lang="en-US" smtClean="0"/>
              <a:t>6/10/20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594668-7B41-0546-8EAF-60742563DA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1A42EA-DC76-434E-B59C-2B0532B5AF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F7088-A5E3-3C41-BBDD-1111F65F9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0514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F0A8D-68E2-1744-B809-E540881DA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D8867C-2075-CD45-A72F-D3D8084CD6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1639A9-7F1E-5645-A2B7-2F8ADE563D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DCC5DF-AF38-9B4B-8E4C-6A37CD53D5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0159B-58A5-B047-8735-1AFBA8D9403D}" type="datetimeFigureOut">
              <a:rPr lang="en-US" smtClean="0"/>
              <a:t>6/10/20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F59FAD-CDAE-6A44-96C5-D6EC687DF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A816BB-B409-FF40-BEF7-EAC0E1839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F7088-A5E3-3C41-BBDD-1111F65F9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3460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E0A1C2-165E-B341-89EA-A7404468F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8E01F5-7865-AC44-A5D3-9ED1F40B39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4C10FC-DEE8-4346-BDCE-05713A275C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C08BF4C-1539-5A4C-A443-03733E8A2A6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21877BC-BF30-7B4D-ABBA-92506526DC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DD15A4-58F0-3243-BCFE-51B0B11D04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0159B-58A5-B047-8735-1AFBA8D9403D}" type="datetimeFigureOut">
              <a:rPr lang="en-US" smtClean="0"/>
              <a:t>6/10/20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4B9C038-ED35-BB4C-91B9-554996A539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A2219B-E546-014D-97A4-F8B1A6373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F7088-A5E3-3C41-BBDD-1111F65F9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2293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619D98-BB23-B04B-8E10-63C559B2A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6569CA-4F36-C842-9FF3-7A40605E45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0159B-58A5-B047-8735-1AFBA8D9403D}" type="datetimeFigureOut">
              <a:rPr lang="en-US" smtClean="0"/>
              <a:t>6/10/20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01CCFC-83DB-724E-999C-47B5674F9B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C36255-C9C9-8F4B-8487-D6FB21BD2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F7088-A5E3-3C41-BBDD-1111F65F9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2991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9B228FA-6A55-1940-AE16-E977B9AA47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0159B-58A5-B047-8735-1AFBA8D9403D}" type="datetimeFigureOut">
              <a:rPr lang="en-US" smtClean="0"/>
              <a:t>6/10/20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6490BA6-ECB3-AE46-9665-A070FC15D8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01EFC0-07C7-0148-BCED-A2524097A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F7088-A5E3-3C41-BBDD-1111F65F9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6289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D60855-6FBC-FE43-ACC9-6C11C2606D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FAF3D4-0E0A-C44E-B2AA-1499751318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2AA0D6-76F0-CE4F-B645-C62188E74B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117D06-87A7-A742-AC3A-66BE9C57DC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0159B-58A5-B047-8735-1AFBA8D9403D}" type="datetimeFigureOut">
              <a:rPr lang="en-US" smtClean="0"/>
              <a:t>6/10/20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1B6590-4D3A-FD46-9D1B-79A4C8B53C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97A20E-F6E0-9E44-9B38-EC9AD0BA4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F7088-A5E3-3C41-BBDD-1111F65F9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4344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09366-27FA-6E46-98A6-2D8B40E167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0845888-2D93-8A4B-9EC4-3CE396AE81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5E6966-AABF-E145-83D9-C454315075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93DC10-E970-B840-BA42-866F5A10AB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0159B-58A5-B047-8735-1AFBA8D9403D}" type="datetimeFigureOut">
              <a:rPr lang="en-US" smtClean="0"/>
              <a:t>6/10/20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BB7106-871E-F845-B642-ABD249081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D8B9D5-E1F5-4340-AC27-58516AA30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F7088-A5E3-3C41-BBDD-1111F65F9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4016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EDE9775-2A5C-AD43-A3D0-C48665DCE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575715-DFFD-D043-829A-A15245932A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AD1E9B-3CE0-B741-9A46-504FAA3B0A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70159B-58A5-B047-8735-1AFBA8D9403D}" type="datetimeFigureOut">
              <a:rPr lang="en-US" smtClean="0"/>
              <a:t>6/10/20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9326C6-067E-B247-97BD-6BED5EF8B0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D0450C-5537-AE40-B8DE-AE68221195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8F7088-A5E3-3C41-BBDD-1111F65F9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6512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4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12" Type="http://schemas.openxmlformats.org/officeDocument/2006/relationships/image" Target="../media/image53.png"/><Relationship Id="rId17" Type="http://schemas.openxmlformats.org/officeDocument/2006/relationships/image" Target="../media/image58.png"/><Relationship Id="rId2" Type="http://schemas.openxmlformats.org/officeDocument/2006/relationships/image" Target="../media/image43.png"/><Relationship Id="rId16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5" Type="http://schemas.openxmlformats.org/officeDocument/2006/relationships/image" Target="../media/image46.png"/><Relationship Id="rId15" Type="http://schemas.openxmlformats.org/officeDocument/2006/relationships/image" Target="../media/image56.png"/><Relationship Id="rId10" Type="http://schemas.openxmlformats.org/officeDocument/2006/relationships/image" Target="../media/image51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Relationship Id="rId14" Type="http://schemas.openxmlformats.org/officeDocument/2006/relationships/image" Target="../media/image55.png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4.png"/><Relationship Id="rId18" Type="http://schemas.openxmlformats.org/officeDocument/2006/relationships/image" Target="../media/image71.png"/><Relationship Id="rId3" Type="http://schemas.openxmlformats.org/officeDocument/2006/relationships/image" Target="../media/image60.png"/><Relationship Id="rId21" Type="http://schemas.openxmlformats.org/officeDocument/2006/relationships/image" Target="../media/image74.png"/><Relationship Id="rId7" Type="http://schemas.openxmlformats.org/officeDocument/2006/relationships/image" Target="../media/image63.png"/><Relationship Id="rId12" Type="http://schemas.openxmlformats.org/officeDocument/2006/relationships/image" Target="../media/image67.png"/><Relationship Id="rId17" Type="http://schemas.openxmlformats.org/officeDocument/2006/relationships/image" Target="../media/image70.png"/><Relationship Id="rId2" Type="http://schemas.openxmlformats.org/officeDocument/2006/relationships/image" Target="../media/image59.png"/><Relationship Id="rId16" Type="http://schemas.openxmlformats.org/officeDocument/2006/relationships/image" Target="../media/image58.png"/><Relationship Id="rId20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11" Type="http://schemas.openxmlformats.org/officeDocument/2006/relationships/image" Target="../media/image66.png"/><Relationship Id="rId5" Type="http://schemas.openxmlformats.org/officeDocument/2006/relationships/image" Target="../media/image46.png"/><Relationship Id="rId15" Type="http://schemas.openxmlformats.org/officeDocument/2006/relationships/image" Target="../media/image69.png"/><Relationship Id="rId10" Type="http://schemas.openxmlformats.org/officeDocument/2006/relationships/image" Target="../media/image65.png"/><Relationship Id="rId19" Type="http://schemas.openxmlformats.org/officeDocument/2006/relationships/image" Target="../media/image72.png"/><Relationship Id="rId4" Type="http://schemas.openxmlformats.org/officeDocument/2006/relationships/image" Target="../media/image61.png"/><Relationship Id="rId9" Type="http://schemas.openxmlformats.org/officeDocument/2006/relationships/image" Target="../media/image64.png"/><Relationship Id="rId14" Type="http://schemas.openxmlformats.org/officeDocument/2006/relationships/image" Target="../media/image68.png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13" Type="http://schemas.openxmlformats.org/officeDocument/2006/relationships/image" Target="../media/image54.png"/><Relationship Id="rId18" Type="http://schemas.openxmlformats.org/officeDocument/2006/relationships/image" Target="../media/image87.png"/><Relationship Id="rId3" Type="http://schemas.openxmlformats.org/officeDocument/2006/relationships/image" Target="../media/image76.png"/><Relationship Id="rId21" Type="http://schemas.openxmlformats.org/officeDocument/2006/relationships/image" Target="../media/image90.png"/><Relationship Id="rId7" Type="http://schemas.openxmlformats.org/officeDocument/2006/relationships/image" Target="../media/image79.png"/><Relationship Id="rId12" Type="http://schemas.openxmlformats.org/officeDocument/2006/relationships/image" Target="../media/image83.png"/><Relationship Id="rId17" Type="http://schemas.openxmlformats.org/officeDocument/2006/relationships/image" Target="../media/image58.png"/><Relationship Id="rId2" Type="http://schemas.openxmlformats.org/officeDocument/2006/relationships/image" Target="../media/image75.png"/><Relationship Id="rId16" Type="http://schemas.openxmlformats.org/officeDocument/2006/relationships/image" Target="../media/image86.png"/><Relationship Id="rId20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11" Type="http://schemas.openxmlformats.org/officeDocument/2006/relationships/image" Target="../media/image82.png"/><Relationship Id="rId24" Type="http://schemas.openxmlformats.org/officeDocument/2006/relationships/image" Target="../media/image93.png"/><Relationship Id="rId5" Type="http://schemas.openxmlformats.org/officeDocument/2006/relationships/image" Target="../media/image46.png"/><Relationship Id="rId15" Type="http://schemas.openxmlformats.org/officeDocument/2006/relationships/image" Target="../media/image85.png"/><Relationship Id="rId23" Type="http://schemas.openxmlformats.org/officeDocument/2006/relationships/image" Target="../media/image92.png"/><Relationship Id="rId10" Type="http://schemas.openxmlformats.org/officeDocument/2006/relationships/image" Target="../media/image81.png"/><Relationship Id="rId19" Type="http://schemas.openxmlformats.org/officeDocument/2006/relationships/image" Target="../media/image88.png"/><Relationship Id="rId4" Type="http://schemas.openxmlformats.org/officeDocument/2006/relationships/image" Target="../media/image77.png"/><Relationship Id="rId9" Type="http://schemas.openxmlformats.org/officeDocument/2006/relationships/image" Target="../media/image50.png"/><Relationship Id="rId14" Type="http://schemas.openxmlformats.org/officeDocument/2006/relationships/image" Target="../media/image84.png"/><Relationship Id="rId22" Type="http://schemas.openxmlformats.org/officeDocument/2006/relationships/image" Target="../media/image91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g"/><Relationship Id="rId2" Type="http://schemas.openxmlformats.org/officeDocument/2006/relationships/image" Target="../media/image9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5" Type="http://schemas.openxmlformats.org/officeDocument/2006/relationships/image" Target="../media/image97.jpg"/><Relationship Id="rId4" Type="http://schemas.openxmlformats.org/officeDocument/2006/relationships/image" Target="../media/image96.jpg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4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685FC-1C8C-9241-85EA-CD17254292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120" y="2718582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Distance Distribution with Simulated BSD</a:t>
            </a:r>
          </a:p>
        </p:txBody>
      </p:sp>
    </p:spTree>
    <p:extLst>
      <p:ext uri="{BB962C8B-B14F-4D97-AF65-F5344CB8AC3E}">
        <p14:creationId xmlns:p14="http://schemas.microsoft.com/office/powerpoint/2010/main" val="14313393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BAA35C3-A355-1E45-A6CC-19311FAD9C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1152270"/>
              </p:ext>
            </p:extLst>
          </p:nvPr>
        </p:nvGraphicFramePr>
        <p:xfrm>
          <a:off x="1017639" y="719665"/>
          <a:ext cx="9792928" cy="2067882"/>
        </p:xfrm>
        <a:graphic>
          <a:graphicData uri="http://schemas.openxmlformats.org/drawingml/2006/table">
            <a:tbl>
              <a:tblPr firstRow="1" bandRow="1">
                <a:tableStyleId>{ED083AE6-46FA-4A59-8FB0-9F97EB10719F}</a:tableStyleId>
              </a:tblPr>
              <a:tblGrid>
                <a:gridCol w="2448232">
                  <a:extLst>
                    <a:ext uri="{9D8B030D-6E8A-4147-A177-3AD203B41FA5}">
                      <a16:colId xmlns:a16="http://schemas.microsoft.com/office/drawing/2014/main" val="4105159091"/>
                    </a:ext>
                  </a:extLst>
                </a:gridCol>
                <a:gridCol w="2448232">
                  <a:extLst>
                    <a:ext uri="{9D8B030D-6E8A-4147-A177-3AD203B41FA5}">
                      <a16:colId xmlns:a16="http://schemas.microsoft.com/office/drawing/2014/main" val="1904174288"/>
                    </a:ext>
                  </a:extLst>
                </a:gridCol>
                <a:gridCol w="2448232">
                  <a:extLst>
                    <a:ext uri="{9D8B030D-6E8A-4147-A177-3AD203B41FA5}">
                      <a16:colId xmlns:a16="http://schemas.microsoft.com/office/drawing/2014/main" val="3930154999"/>
                    </a:ext>
                  </a:extLst>
                </a:gridCol>
                <a:gridCol w="2448232">
                  <a:extLst>
                    <a:ext uri="{9D8B030D-6E8A-4147-A177-3AD203B41FA5}">
                      <a16:colId xmlns:a16="http://schemas.microsoft.com/office/drawing/2014/main" val="373465387"/>
                    </a:ext>
                  </a:extLst>
                </a:gridCol>
              </a:tblGrid>
              <a:tr h="900584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junctions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latin typeface="Times" pitchFamily="2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</a:t>
                      </a:r>
                      <a:r>
                        <a:rPr lang="en-US" dirty="0" err="1">
                          <a:latin typeface="Times" pitchFamily="2" charset="0"/>
                        </a:rPr>
                        <a:t>non_junctions</a:t>
                      </a:r>
                      <a:endParaRPr lang="en-US" dirty="0">
                        <a:latin typeface="Times" pitchFamily="2" charset="0"/>
                      </a:endParaRP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gaps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latin typeface="Times" pitchFamily="2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</a:t>
                      </a:r>
                      <a:r>
                        <a:rPr lang="en-US" dirty="0" err="1">
                          <a:latin typeface="Times" pitchFamily="2" charset="0"/>
                        </a:rPr>
                        <a:t>non_gaps</a:t>
                      </a:r>
                      <a:endParaRPr lang="en-US" dirty="0">
                        <a:latin typeface="Times" pitchFamily="2" charset="0"/>
                      </a:endParaRP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5746761"/>
                  </a:ext>
                </a:extLst>
              </a:tr>
              <a:tr h="38449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63404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124130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88272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99262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36452"/>
                  </a:ext>
                </a:extLst>
              </a:tr>
              <a:tr h="384494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187534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187534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4968797"/>
                  </a:ext>
                </a:extLst>
              </a:tr>
              <a:tr h="384494">
                <a:tc gridSpan="4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375068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501381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9E9DD30D-278C-9A46-A1E8-DEA59EF5D42D}"/>
              </a:ext>
            </a:extLst>
          </p:cNvPr>
          <p:cNvSpPr txBox="1"/>
          <p:nvPr/>
        </p:nvSpPr>
        <p:spPr>
          <a:xfrm>
            <a:off x="4055806" y="350333"/>
            <a:ext cx="4055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Training Set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2EDA25B-659D-5D47-B2CA-DF9CACEB0E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6305281"/>
              </p:ext>
            </p:extLst>
          </p:nvPr>
        </p:nvGraphicFramePr>
        <p:xfrm>
          <a:off x="1017639" y="3748000"/>
          <a:ext cx="9792928" cy="2067882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2448232">
                  <a:extLst>
                    <a:ext uri="{9D8B030D-6E8A-4147-A177-3AD203B41FA5}">
                      <a16:colId xmlns:a16="http://schemas.microsoft.com/office/drawing/2014/main" val="4105159091"/>
                    </a:ext>
                  </a:extLst>
                </a:gridCol>
                <a:gridCol w="2448232">
                  <a:extLst>
                    <a:ext uri="{9D8B030D-6E8A-4147-A177-3AD203B41FA5}">
                      <a16:colId xmlns:a16="http://schemas.microsoft.com/office/drawing/2014/main" val="1904174288"/>
                    </a:ext>
                  </a:extLst>
                </a:gridCol>
                <a:gridCol w="2448232">
                  <a:extLst>
                    <a:ext uri="{9D8B030D-6E8A-4147-A177-3AD203B41FA5}">
                      <a16:colId xmlns:a16="http://schemas.microsoft.com/office/drawing/2014/main" val="3930154999"/>
                    </a:ext>
                  </a:extLst>
                </a:gridCol>
                <a:gridCol w="2448232">
                  <a:extLst>
                    <a:ext uri="{9D8B030D-6E8A-4147-A177-3AD203B41FA5}">
                      <a16:colId xmlns:a16="http://schemas.microsoft.com/office/drawing/2014/main" val="373465387"/>
                    </a:ext>
                  </a:extLst>
                </a:gridCol>
              </a:tblGrid>
              <a:tr h="900584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junctions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latin typeface="Times" pitchFamily="2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</a:t>
                      </a:r>
                      <a:r>
                        <a:rPr lang="en-US" dirty="0" err="1">
                          <a:latin typeface="Times" pitchFamily="2" charset="0"/>
                        </a:rPr>
                        <a:t>non_junctions</a:t>
                      </a:r>
                      <a:endParaRPr lang="en-US" dirty="0">
                        <a:latin typeface="Times" pitchFamily="2" charset="0"/>
                      </a:endParaRP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gaps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latin typeface="Times" pitchFamily="2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</a:t>
                      </a:r>
                      <a:r>
                        <a:rPr lang="en-US" dirty="0" err="1">
                          <a:latin typeface="Times" pitchFamily="2" charset="0"/>
                        </a:rPr>
                        <a:t>non_gaps</a:t>
                      </a:r>
                      <a:endParaRPr lang="en-US" dirty="0">
                        <a:latin typeface="Times" pitchFamily="2" charset="0"/>
                      </a:endParaRP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5746761"/>
                  </a:ext>
                </a:extLst>
              </a:tr>
              <a:tr h="38449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2989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7011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3372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6628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36452"/>
                  </a:ext>
                </a:extLst>
              </a:tr>
              <a:tr h="384494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10000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10000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113938"/>
                  </a:ext>
                </a:extLst>
              </a:tr>
              <a:tr h="384494"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20000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348748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4C4FBFB6-EF8A-9441-9B8A-6E780510D7EA}"/>
              </a:ext>
            </a:extLst>
          </p:cNvPr>
          <p:cNvSpPr txBox="1"/>
          <p:nvPr/>
        </p:nvSpPr>
        <p:spPr>
          <a:xfrm>
            <a:off x="3886200" y="3205181"/>
            <a:ext cx="4055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Validation Set (Hudson River)</a:t>
            </a:r>
          </a:p>
        </p:txBody>
      </p:sp>
    </p:spTree>
    <p:extLst>
      <p:ext uri="{BB962C8B-B14F-4D97-AF65-F5344CB8AC3E}">
        <p14:creationId xmlns:p14="http://schemas.microsoft.com/office/powerpoint/2010/main" val="333911795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1206323"/>
              </p:ext>
            </p:extLst>
          </p:nvPr>
        </p:nvGraphicFramePr>
        <p:xfrm>
          <a:off x="674557" y="929527"/>
          <a:ext cx="10942820" cy="500382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0.3363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0.935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0.3289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0.866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0.8072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googlenet_F1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0.3363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googlenet_loss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0.3305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5015355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4784295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0.689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0.3391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0.3583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0.782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0.4399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vgg_F1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0.3415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vgg_loss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0.689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0.3391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9604323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1149230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0.3755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0.690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0.3845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vgg_recall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0.857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0.3560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vgg_F1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0.3755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vgg_loss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0.3456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4412263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3481342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0.3604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0.3848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0.682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0.5311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densenet_F1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0.3560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densenet_loss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0.3431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7335059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3528562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0.3399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0.3650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0.794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0.857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1.1142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densenet_F1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0.886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0.3387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densenet_loss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0.3399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8198925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0C4A0D-023E-894B-A8A2-5674C499CC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190" y="2403787"/>
            <a:ext cx="10515600" cy="1325563"/>
          </a:xfrm>
        </p:spPr>
        <p:txBody>
          <a:bodyPr/>
          <a:lstStyle/>
          <a:p>
            <a:pPr algn="ctr"/>
            <a:r>
              <a:rPr lang="zh-CN" altLang="en-US" dirty="0"/>
              <a:t> </a:t>
            </a:r>
            <a:r>
              <a:rPr lang="en-US" altLang="zh-CN" dirty="0"/>
              <a:t>Visualization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17464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B6C106FE-6FDC-7848-88CD-AD146440E5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837" y="469278"/>
            <a:ext cx="1422400" cy="14224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3669003-4543-4843-A7AB-244104FF4E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0691" y="469278"/>
            <a:ext cx="1422400" cy="14224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3B594E3-19CA-5A4E-8C3C-AC0B54EC3E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4545" y="469278"/>
            <a:ext cx="1422400" cy="14224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8348F40-5C14-AC46-958D-4D63203DBB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8413" y="469278"/>
            <a:ext cx="1422400" cy="14224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FA46711-8088-514B-8616-FF1D553BCC5F}"/>
              </a:ext>
            </a:extLst>
          </p:cNvPr>
          <p:cNvSpPr txBox="1"/>
          <p:nvPr/>
        </p:nvSpPr>
        <p:spPr>
          <a:xfrm>
            <a:off x="542143" y="995812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Building Gap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6C649AC-7265-9F4E-8217-A3205A964E5F}"/>
              </a:ext>
            </a:extLst>
          </p:cNvPr>
          <p:cNvSpPr txBox="1"/>
          <p:nvPr/>
        </p:nvSpPr>
        <p:spPr>
          <a:xfrm>
            <a:off x="2286837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Layer 1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D41DA1E-BBE9-CC48-96EA-58AC8FF9E7B8}"/>
              </a:ext>
            </a:extLst>
          </p:cNvPr>
          <p:cNvSpPr txBox="1"/>
          <p:nvPr/>
        </p:nvSpPr>
        <p:spPr>
          <a:xfrm>
            <a:off x="4010705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Layer 2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53236CA-6E92-6E49-9D93-7446E9B87524}"/>
              </a:ext>
            </a:extLst>
          </p:cNvPr>
          <p:cNvSpPr txBox="1"/>
          <p:nvPr/>
        </p:nvSpPr>
        <p:spPr>
          <a:xfrm>
            <a:off x="5726240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Layer 3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BAD9B5D-FAB0-5945-B080-868C676905CD}"/>
              </a:ext>
            </a:extLst>
          </p:cNvPr>
          <p:cNvSpPr txBox="1"/>
          <p:nvPr/>
        </p:nvSpPr>
        <p:spPr>
          <a:xfrm>
            <a:off x="7448443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Layer 4</a:t>
            </a:r>
            <a:endParaRPr lang="en-US" dirty="0">
              <a:latin typeface="Times" pitchFamily="2" charset="0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30411409-A54D-8541-803A-F4EEFD5062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6837" y="1991190"/>
            <a:ext cx="1422400" cy="14224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20CD150-93FF-F34E-AD3D-9FAA110D88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10705" y="1991190"/>
            <a:ext cx="1442386" cy="14224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5175EE31-9BFC-544A-831C-EB7875DB8A2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74545" y="1991190"/>
            <a:ext cx="1422400" cy="14224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F2BCC5F5-F610-FF49-B470-38384731327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98412" y="1991190"/>
            <a:ext cx="1422400" cy="142240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93C2F6DF-379B-C74A-BE39-86A91F92F110}"/>
              </a:ext>
            </a:extLst>
          </p:cNvPr>
          <p:cNvSpPr txBox="1"/>
          <p:nvPr/>
        </p:nvSpPr>
        <p:spPr>
          <a:xfrm>
            <a:off x="374754" y="2517724"/>
            <a:ext cx="1857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No Building Gap</a:t>
            </a:r>
            <a:endParaRPr lang="en-US" dirty="0">
              <a:latin typeface="Times" pitchFamily="2" charset="0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2313442E-7062-6244-97ED-AAC55D499EF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86837" y="3513102"/>
            <a:ext cx="1422400" cy="14224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74C18533-3FE2-4742-82EC-DEE0703C87B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010705" y="3513102"/>
            <a:ext cx="1442386" cy="142240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77CF3283-4F35-5944-A2F9-36D517E5594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774545" y="3513102"/>
            <a:ext cx="1422400" cy="142240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6F4BB124-DE97-2C41-8DAB-1B61852155C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498412" y="3513102"/>
            <a:ext cx="1422400" cy="142240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B3EA7228-A990-C04E-A2F1-D0F9A10D15E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286837" y="5035014"/>
            <a:ext cx="1422400" cy="142240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D342C8B0-AA8D-6644-A508-E06CAB6350C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020698" y="5035014"/>
            <a:ext cx="1422400" cy="142240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54126F62-5AC5-B443-8817-254C9C71D7A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54559" y="5036266"/>
            <a:ext cx="1422400" cy="142240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AAC310D2-5783-A541-9A1F-FBB17A2994A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498412" y="5035014"/>
            <a:ext cx="1422400" cy="1422400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08B5079A-FAC9-0E45-9398-4797F5981EF5}"/>
              </a:ext>
            </a:extLst>
          </p:cNvPr>
          <p:cNvSpPr txBox="1"/>
          <p:nvPr/>
        </p:nvSpPr>
        <p:spPr>
          <a:xfrm>
            <a:off x="542142" y="403963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Junction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CE73E9F-1731-EA43-8B9A-9FB5BDF60AA2}"/>
              </a:ext>
            </a:extLst>
          </p:cNvPr>
          <p:cNvSpPr txBox="1"/>
          <p:nvPr/>
        </p:nvSpPr>
        <p:spPr>
          <a:xfrm>
            <a:off x="542142" y="5561548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No Junction</a:t>
            </a:r>
            <a:endParaRPr lang="en-US" dirty="0"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087444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B6C106FE-6FDC-7848-88CD-AD146440E5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837" y="469278"/>
            <a:ext cx="1422400" cy="14224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3669003-4543-4843-A7AB-244104FF4E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0691" y="469278"/>
            <a:ext cx="1422400" cy="14224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3B594E3-19CA-5A4E-8C3C-AC0B54EC3E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4545" y="469278"/>
            <a:ext cx="1422400" cy="14224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8348F40-5C14-AC46-958D-4D63203DBB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8413" y="469278"/>
            <a:ext cx="1422400" cy="14224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FA46711-8088-514B-8616-FF1D553BCC5F}"/>
              </a:ext>
            </a:extLst>
          </p:cNvPr>
          <p:cNvSpPr txBox="1"/>
          <p:nvPr/>
        </p:nvSpPr>
        <p:spPr>
          <a:xfrm>
            <a:off x="542143" y="995812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Building Gap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6C649AC-7265-9F4E-8217-A3205A964E5F}"/>
              </a:ext>
            </a:extLst>
          </p:cNvPr>
          <p:cNvSpPr txBox="1"/>
          <p:nvPr/>
        </p:nvSpPr>
        <p:spPr>
          <a:xfrm>
            <a:off x="2286837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Image 1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D41DA1E-BBE9-CC48-96EA-58AC8FF9E7B8}"/>
              </a:ext>
            </a:extLst>
          </p:cNvPr>
          <p:cNvSpPr txBox="1"/>
          <p:nvPr/>
        </p:nvSpPr>
        <p:spPr>
          <a:xfrm>
            <a:off x="4010705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Image 2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53236CA-6E92-6E49-9D93-7446E9B87524}"/>
              </a:ext>
            </a:extLst>
          </p:cNvPr>
          <p:cNvSpPr txBox="1"/>
          <p:nvPr/>
        </p:nvSpPr>
        <p:spPr>
          <a:xfrm>
            <a:off x="5726240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Image 3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BAD9B5D-FAB0-5945-B080-868C676905CD}"/>
              </a:ext>
            </a:extLst>
          </p:cNvPr>
          <p:cNvSpPr txBox="1"/>
          <p:nvPr/>
        </p:nvSpPr>
        <p:spPr>
          <a:xfrm>
            <a:off x="7448443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Image 4</a:t>
            </a:r>
            <a:endParaRPr lang="en-US" dirty="0">
              <a:latin typeface="Times" pitchFamily="2" charset="0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30411409-A54D-8541-803A-F4EEFD5062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6837" y="1991190"/>
            <a:ext cx="1422400" cy="14224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20CD150-93FF-F34E-AD3D-9FAA110D88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20698" y="1991190"/>
            <a:ext cx="1422400" cy="14224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5175EE31-9BFC-544A-831C-EB7875DB8A2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74545" y="1991190"/>
            <a:ext cx="1422400" cy="14224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F2BCC5F5-F610-FF49-B470-38384731327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98412" y="1991190"/>
            <a:ext cx="1422400" cy="142240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93C2F6DF-379B-C74A-BE39-86A91F92F110}"/>
              </a:ext>
            </a:extLst>
          </p:cNvPr>
          <p:cNvSpPr txBox="1"/>
          <p:nvPr/>
        </p:nvSpPr>
        <p:spPr>
          <a:xfrm>
            <a:off x="374754" y="2517724"/>
            <a:ext cx="1857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No Building Gap</a:t>
            </a:r>
            <a:endParaRPr lang="en-US" dirty="0">
              <a:latin typeface="Times" pitchFamily="2" charset="0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2313442E-7062-6244-97ED-AAC55D499EF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86837" y="3513102"/>
            <a:ext cx="1422400" cy="14224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74C18533-3FE2-4742-82EC-DEE0703C87B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020698" y="3513102"/>
            <a:ext cx="1422400" cy="142240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77CF3283-4F35-5944-A2F9-36D517E5594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774545" y="3513102"/>
            <a:ext cx="1422400" cy="142240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6F4BB124-DE97-2C41-8DAB-1B61852155C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498412" y="3513102"/>
            <a:ext cx="1422400" cy="142240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B3EA7228-A990-C04E-A2F1-D0F9A10D15E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286837" y="5035014"/>
            <a:ext cx="1422400" cy="142240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D342C8B0-AA8D-6644-A508-E06CAB6350C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020698" y="5035014"/>
            <a:ext cx="1422400" cy="142240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54126F62-5AC5-B443-8817-254C9C71D7A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54559" y="5036266"/>
            <a:ext cx="1422400" cy="142240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AAC310D2-5783-A541-9A1F-FBB17A2994A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498412" y="5035014"/>
            <a:ext cx="1422400" cy="1422400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08B5079A-FAC9-0E45-9398-4797F5981EF5}"/>
              </a:ext>
            </a:extLst>
          </p:cNvPr>
          <p:cNvSpPr txBox="1"/>
          <p:nvPr/>
        </p:nvSpPr>
        <p:spPr>
          <a:xfrm>
            <a:off x="542142" y="403963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Junction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CE73E9F-1731-EA43-8B9A-9FB5BDF60AA2}"/>
              </a:ext>
            </a:extLst>
          </p:cNvPr>
          <p:cNvSpPr txBox="1"/>
          <p:nvPr/>
        </p:nvSpPr>
        <p:spPr>
          <a:xfrm>
            <a:off x="542142" y="5561548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No Junction</a:t>
            </a:r>
            <a:endParaRPr lang="en-US" dirty="0">
              <a:latin typeface="Times" pitchFamily="2" charset="0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0855FFFC-0413-334A-9EAA-EF1404C1E99A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220616" y="469278"/>
            <a:ext cx="1422400" cy="14224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0B92C19A-B5B2-B040-BE03-161477C55A0D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220615" y="1991190"/>
            <a:ext cx="1422400" cy="14224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3DD29A13-31D5-804E-A470-2D1DBFC188E7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220615" y="3513102"/>
            <a:ext cx="1422400" cy="14224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C92C6F50-AB58-1241-A9FC-AD34718BF35F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220615" y="5035014"/>
            <a:ext cx="1422400" cy="142240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D288BE10-5C5E-EB47-AC6F-E7CF5C20DAAB}"/>
              </a:ext>
            </a:extLst>
          </p:cNvPr>
          <p:cNvSpPr txBox="1"/>
          <p:nvPr/>
        </p:nvSpPr>
        <p:spPr>
          <a:xfrm>
            <a:off x="9170646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Image 5</a:t>
            </a:r>
            <a:endParaRPr lang="en-US" dirty="0"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259052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BB3E5BE-7C3C-174E-9658-858F1E2FD95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29929297"/>
              </p:ext>
            </p:extLst>
          </p:nvPr>
        </p:nvGraphicFramePr>
        <p:xfrm>
          <a:off x="928141" y="2230360"/>
          <a:ext cx="10515600" cy="18542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054902">
                  <a:extLst>
                    <a:ext uri="{9D8B030D-6E8A-4147-A177-3AD203B41FA5}">
                      <a16:colId xmlns:a16="http://schemas.microsoft.com/office/drawing/2014/main" val="1101103574"/>
                    </a:ext>
                  </a:extLst>
                </a:gridCol>
                <a:gridCol w="1450298">
                  <a:extLst>
                    <a:ext uri="{9D8B030D-6E8A-4147-A177-3AD203B41FA5}">
                      <a16:colId xmlns:a16="http://schemas.microsoft.com/office/drawing/2014/main" val="1143822673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18465722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83764914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4079978841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5908903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Image 1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latin typeface="Times" pitchFamily="2" charset="0"/>
                        </a:rPr>
                        <a:t>Image 2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Image 3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Image 4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Image 5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04708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Building 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0.99453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0.27181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0.99295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0.92428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0.94444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96186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latin typeface="Times" pitchFamily="2" charset="0"/>
                        </a:rPr>
                        <a:t>No Building 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0.98170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0.99054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0.98009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0.98002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0.97606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59014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0.00090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0.99998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0.00044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0.99998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0.00296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26827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No 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0.99826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0.99519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1.00000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0.99946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0.91186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5766308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35ABFB0D-E665-9748-A170-46314D54A42D}"/>
              </a:ext>
            </a:extLst>
          </p:cNvPr>
          <p:cNvSpPr txBox="1"/>
          <p:nvPr/>
        </p:nvSpPr>
        <p:spPr>
          <a:xfrm>
            <a:off x="3697573" y="1543987"/>
            <a:ext cx="4976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Resnet 18</a:t>
            </a:r>
          </a:p>
        </p:txBody>
      </p:sp>
    </p:spTree>
    <p:extLst>
      <p:ext uri="{BB962C8B-B14F-4D97-AF65-F5344CB8AC3E}">
        <p14:creationId xmlns:p14="http://schemas.microsoft.com/office/powerpoint/2010/main" val="298274344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BB3E5BE-7C3C-174E-9658-858F1E2FD95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31032173"/>
              </p:ext>
            </p:extLst>
          </p:nvPr>
        </p:nvGraphicFramePr>
        <p:xfrm>
          <a:off x="928141" y="2230360"/>
          <a:ext cx="10515600" cy="185420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054902">
                  <a:extLst>
                    <a:ext uri="{9D8B030D-6E8A-4147-A177-3AD203B41FA5}">
                      <a16:colId xmlns:a16="http://schemas.microsoft.com/office/drawing/2014/main" val="1101103574"/>
                    </a:ext>
                  </a:extLst>
                </a:gridCol>
                <a:gridCol w="1450298">
                  <a:extLst>
                    <a:ext uri="{9D8B030D-6E8A-4147-A177-3AD203B41FA5}">
                      <a16:colId xmlns:a16="http://schemas.microsoft.com/office/drawing/2014/main" val="1143822673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18465722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83764914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4079978841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5908903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1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Image 2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3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4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5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04708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Building 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0.80734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0.30326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0.98268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0.85101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0.96428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96186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No Building 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0.96848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0.97697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0.94701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0.92968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0.81141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59014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0.73604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0.97133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0.26553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0.94383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0.40466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26827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No 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0.76206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0.80352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0.95117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0.83735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0.30593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5766308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35ABFB0D-E665-9748-A170-46314D54A42D}"/>
              </a:ext>
            </a:extLst>
          </p:cNvPr>
          <p:cNvSpPr txBox="1"/>
          <p:nvPr/>
        </p:nvSpPr>
        <p:spPr>
          <a:xfrm>
            <a:off x="3697573" y="1543987"/>
            <a:ext cx="4976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Vgg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6483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BAA35C3-A355-1E45-A6CC-19311FAD9C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123966"/>
              </p:ext>
            </p:extLst>
          </p:nvPr>
        </p:nvGraphicFramePr>
        <p:xfrm>
          <a:off x="1017639" y="719665"/>
          <a:ext cx="9792928" cy="2067882"/>
        </p:xfrm>
        <a:graphic>
          <a:graphicData uri="http://schemas.openxmlformats.org/drawingml/2006/table">
            <a:tbl>
              <a:tblPr firstRow="1" bandRow="1">
                <a:tableStyleId>{ED083AE6-46FA-4A59-8FB0-9F97EB10719F}</a:tableStyleId>
              </a:tblPr>
              <a:tblGrid>
                <a:gridCol w="2448232">
                  <a:extLst>
                    <a:ext uri="{9D8B030D-6E8A-4147-A177-3AD203B41FA5}">
                      <a16:colId xmlns:a16="http://schemas.microsoft.com/office/drawing/2014/main" val="4105159091"/>
                    </a:ext>
                  </a:extLst>
                </a:gridCol>
                <a:gridCol w="2448232">
                  <a:extLst>
                    <a:ext uri="{9D8B030D-6E8A-4147-A177-3AD203B41FA5}">
                      <a16:colId xmlns:a16="http://schemas.microsoft.com/office/drawing/2014/main" val="1904174288"/>
                    </a:ext>
                  </a:extLst>
                </a:gridCol>
                <a:gridCol w="2448232">
                  <a:extLst>
                    <a:ext uri="{9D8B030D-6E8A-4147-A177-3AD203B41FA5}">
                      <a16:colId xmlns:a16="http://schemas.microsoft.com/office/drawing/2014/main" val="3930154999"/>
                    </a:ext>
                  </a:extLst>
                </a:gridCol>
                <a:gridCol w="2448232">
                  <a:extLst>
                    <a:ext uri="{9D8B030D-6E8A-4147-A177-3AD203B41FA5}">
                      <a16:colId xmlns:a16="http://schemas.microsoft.com/office/drawing/2014/main" val="373465387"/>
                    </a:ext>
                  </a:extLst>
                </a:gridCol>
              </a:tblGrid>
              <a:tr h="900584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junctions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latin typeface="Times" pitchFamily="2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</a:t>
                      </a:r>
                      <a:r>
                        <a:rPr lang="en-US" dirty="0" err="1">
                          <a:latin typeface="Times" pitchFamily="2" charset="0"/>
                        </a:rPr>
                        <a:t>non_junctions</a:t>
                      </a:r>
                      <a:endParaRPr lang="en-US" dirty="0">
                        <a:latin typeface="Times" pitchFamily="2" charset="0"/>
                      </a:endParaRP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gaps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latin typeface="Times" pitchFamily="2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</a:t>
                      </a:r>
                      <a:r>
                        <a:rPr lang="en-US" dirty="0" err="1">
                          <a:latin typeface="Times" pitchFamily="2" charset="0"/>
                        </a:rPr>
                        <a:t>non_gaps</a:t>
                      </a:r>
                      <a:endParaRPr lang="en-US" dirty="0">
                        <a:latin typeface="Times" pitchFamily="2" charset="0"/>
                      </a:endParaRP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5746761"/>
                  </a:ext>
                </a:extLst>
              </a:tr>
              <a:tr h="38449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4260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5740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4023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5977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36452"/>
                  </a:ext>
                </a:extLst>
              </a:tr>
              <a:tr h="384494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10000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10000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113938"/>
                  </a:ext>
                </a:extLst>
              </a:tr>
              <a:tr h="384494">
                <a:tc gridSpan="4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20000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348748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2B10131-45F2-944F-AFCB-541B11C81E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0024427"/>
              </p:ext>
            </p:extLst>
          </p:nvPr>
        </p:nvGraphicFramePr>
        <p:xfrm>
          <a:off x="1017639" y="3748000"/>
          <a:ext cx="9792928" cy="2067882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2448232">
                  <a:extLst>
                    <a:ext uri="{9D8B030D-6E8A-4147-A177-3AD203B41FA5}">
                      <a16:colId xmlns:a16="http://schemas.microsoft.com/office/drawing/2014/main" val="4105159091"/>
                    </a:ext>
                  </a:extLst>
                </a:gridCol>
                <a:gridCol w="2448232">
                  <a:extLst>
                    <a:ext uri="{9D8B030D-6E8A-4147-A177-3AD203B41FA5}">
                      <a16:colId xmlns:a16="http://schemas.microsoft.com/office/drawing/2014/main" val="1904174288"/>
                    </a:ext>
                  </a:extLst>
                </a:gridCol>
                <a:gridCol w="2448232">
                  <a:extLst>
                    <a:ext uri="{9D8B030D-6E8A-4147-A177-3AD203B41FA5}">
                      <a16:colId xmlns:a16="http://schemas.microsoft.com/office/drawing/2014/main" val="3930154999"/>
                    </a:ext>
                  </a:extLst>
                </a:gridCol>
                <a:gridCol w="2448232">
                  <a:extLst>
                    <a:ext uri="{9D8B030D-6E8A-4147-A177-3AD203B41FA5}">
                      <a16:colId xmlns:a16="http://schemas.microsoft.com/office/drawing/2014/main" val="373465387"/>
                    </a:ext>
                  </a:extLst>
                </a:gridCol>
              </a:tblGrid>
              <a:tr h="900584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junctions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latin typeface="Times" pitchFamily="2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</a:t>
                      </a:r>
                      <a:r>
                        <a:rPr lang="en-US" dirty="0" err="1">
                          <a:latin typeface="Times" pitchFamily="2" charset="0"/>
                        </a:rPr>
                        <a:t>non_junctions</a:t>
                      </a:r>
                      <a:endParaRPr lang="en-US" dirty="0">
                        <a:latin typeface="Times" pitchFamily="2" charset="0"/>
                      </a:endParaRP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gaps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latin typeface="Times" pitchFamily="2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</a:t>
                      </a:r>
                      <a:r>
                        <a:rPr lang="en-US" dirty="0" err="1">
                          <a:latin typeface="Times" pitchFamily="2" charset="0"/>
                        </a:rPr>
                        <a:t>non_gaps</a:t>
                      </a:r>
                      <a:endParaRPr lang="en-US" dirty="0">
                        <a:latin typeface="Times" pitchFamily="2" charset="0"/>
                      </a:endParaRP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5746761"/>
                  </a:ext>
                </a:extLst>
              </a:tr>
              <a:tr h="38449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3156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6844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4297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5703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36452"/>
                  </a:ext>
                </a:extLst>
              </a:tr>
              <a:tr h="384494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10000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10000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113938"/>
                  </a:ext>
                </a:extLst>
              </a:tr>
              <a:tr h="384494"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20000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348748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ACA35AA7-8132-EC4C-8F68-871D62F3483C}"/>
              </a:ext>
            </a:extLst>
          </p:cNvPr>
          <p:cNvSpPr txBox="1"/>
          <p:nvPr/>
        </p:nvSpPr>
        <p:spPr>
          <a:xfrm>
            <a:off x="4038600" y="249982"/>
            <a:ext cx="4055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Testing Set (Wall Street)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553A17-7980-2F4E-893A-6DCC91A0A5A5}"/>
              </a:ext>
            </a:extLst>
          </p:cNvPr>
          <p:cNvSpPr txBox="1"/>
          <p:nvPr/>
        </p:nvSpPr>
        <p:spPr>
          <a:xfrm>
            <a:off x="4038600" y="3357581"/>
            <a:ext cx="4055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Testing Set (Union Square)</a:t>
            </a:r>
          </a:p>
        </p:txBody>
      </p:sp>
    </p:spTree>
    <p:extLst>
      <p:ext uri="{BB962C8B-B14F-4D97-AF65-F5344CB8AC3E}">
        <p14:creationId xmlns:p14="http://schemas.microsoft.com/office/powerpoint/2010/main" val="3701842578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BB3E5BE-7C3C-174E-9658-858F1E2FD95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9450117"/>
              </p:ext>
            </p:extLst>
          </p:nvPr>
        </p:nvGraphicFramePr>
        <p:xfrm>
          <a:off x="928141" y="2230360"/>
          <a:ext cx="10515600" cy="18542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054902">
                  <a:extLst>
                    <a:ext uri="{9D8B030D-6E8A-4147-A177-3AD203B41FA5}">
                      <a16:colId xmlns:a16="http://schemas.microsoft.com/office/drawing/2014/main" val="1101103574"/>
                    </a:ext>
                  </a:extLst>
                </a:gridCol>
                <a:gridCol w="1450298">
                  <a:extLst>
                    <a:ext uri="{9D8B030D-6E8A-4147-A177-3AD203B41FA5}">
                      <a16:colId xmlns:a16="http://schemas.microsoft.com/office/drawing/2014/main" val="1143822673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18465722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83764914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4079978841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5908903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1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Image 2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3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4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5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04708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Building 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0.99843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0.45137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0.99659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0.89602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0.98828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96186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No Building 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0.99058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0.99900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0.95791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0.98979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0.98890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59014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0.24628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1.00000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0.26244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0.99709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0.00004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26827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No 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0.75196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0.99454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1.00000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0.99037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0.99999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5766308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35ABFB0D-E665-9748-A170-46314D54A42D}"/>
              </a:ext>
            </a:extLst>
          </p:cNvPr>
          <p:cNvSpPr txBox="1"/>
          <p:nvPr/>
        </p:nvSpPr>
        <p:spPr>
          <a:xfrm>
            <a:off x="3697573" y="1543987"/>
            <a:ext cx="4976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Resnet50</a:t>
            </a:r>
          </a:p>
        </p:txBody>
      </p:sp>
    </p:spTree>
    <p:extLst>
      <p:ext uri="{BB962C8B-B14F-4D97-AF65-F5344CB8AC3E}">
        <p14:creationId xmlns:p14="http://schemas.microsoft.com/office/powerpoint/2010/main" val="3296496395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BB3E5BE-7C3C-174E-9658-858F1E2FD95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57104232"/>
              </p:ext>
            </p:extLst>
          </p:nvPr>
        </p:nvGraphicFramePr>
        <p:xfrm>
          <a:off x="928141" y="2230360"/>
          <a:ext cx="10515600" cy="185420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2054902">
                  <a:extLst>
                    <a:ext uri="{9D8B030D-6E8A-4147-A177-3AD203B41FA5}">
                      <a16:colId xmlns:a16="http://schemas.microsoft.com/office/drawing/2014/main" val="1101103574"/>
                    </a:ext>
                  </a:extLst>
                </a:gridCol>
                <a:gridCol w="1450298">
                  <a:extLst>
                    <a:ext uri="{9D8B030D-6E8A-4147-A177-3AD203B41FA5}">
                      <a16:colId xmlns:a16="http://schemas.microsoft.com/office/drawing/2014/main" val="1143822673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18465722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83764914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4079978841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5908903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1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Image 2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3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4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5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04708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Building 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0.99845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1.00000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0.99995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1.00000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96186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No Building 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0.98678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1.00000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1.00000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59014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0.53776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0.83228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0.04932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0.22595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0.08937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26827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No 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0.97610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0.99303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0.99341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0.97780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0.69752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5766308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35ABFB0D-E665-9748-A170-46314D54A42D}"/>
              </a:ext>
            </a:extLst>
          </p:cNvPr>
          <p:cNvSpPr txBox="1"/>
          <p:nvPr/>
        </p:nvSpPr>
        <p:spPr>
          <a:xfrm>
            <a:off x="3697573" y="1543987"/>
            <a:ext cx="4976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Densenet161</a:t>
            </a:r>
          </a:p>
        </p:txBody>
      </p:sp>
    </p:spTree>
    <p:extLst>
      <p:ext uri="{BB962C8B-B14F-4D97-AF65-F5344CB8AC3E}">
        <p14:creationId xmlns:p14="http://schemas.microsoft.com/office/powerpoint/2010/main" val="3165533838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BB3E5BE-7C3C-174E-9658-858F1E2FD95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3131995"/>
              </p:ext>
            </p:extLst>
          </p:nvPr>
        </p:nvGraphicFramePr>
        <p:xfrm>
          <a:off x="928141" y="2230360"/>
          <a:ext cx="10515600" cy="18542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054902">
                  <a:extLst>
                    <a:ext uri="{9D8B030D-6E8A-4147-A177-3AD203B41FA5}">
                      <a16:colId xmlns:a16="http://schemas.microsoft.com/office/drawing/2014/main" val="1101103574"/>
                    </a:ext>
                  </a:extLst>
                </a:gridCol>
                <a:gridCol w="1450298">
                  <a:extLst>
                    <a:ext uri="{9D8B030D-6E8A-4147-A177-3AD203B41FA5}">
                      <a16:colId xmlns:a16="http://schemas.microsoft.com/office/drawing/2014/main" val="1143822673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18465722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83764914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4079978841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5908903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1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Image 2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3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4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5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04708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Building 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0.70997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0.35428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0.85178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0.97670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0.83234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96186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No Building 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0.94179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0.77967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0.76927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0.94179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0.94179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59014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0.56221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0.78173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0.49882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0.80725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0.60469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26827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No 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0.36474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0.61591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0.89248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0.63398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0.48874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5766308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35ABFB0D-E665-9748-A170-46314D54A42D}"/>
              </a:ext>
            </a:extLst>
          </p:cNvPr>
          <p:cNvSpPr txBox="1"/>
          <p:nvPr/>
        </p:nvSpPr>
        <p:spPr>
          <a:xfrm>
            <a:off x="3697573" y="1543987"/>
            <a:ext cx="4976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Alexnet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168874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BB3E5BE-7C3C-174E-9658-858F1E2FD95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02961389"/>
              </p:ext>
            </p:extLst>
          </p:nvPr>
        </p:nvGraphicFramePr>
        <p:xfrm>
          <a:off x="928141" y="2230360"/>
          <a:ext cx="10515600" cy="1854200"/>
        </p:xfrm>
        <a:graphic>
          <a:graphicData uri="http://schemas.openxmlformats.org/drawingml/2006/table">
            <a:tbl>
              <a:tblPr firstRow="1" bandRow="1">
                <a:tableStyleId>{284E427A-3D55-4303-BF80-6455036E1DE7}</a:tableStyleId>
              </a:tblPr>
              <a:tblGrid>
                <a:gridCol w="2054902">
                  <a:extLst>
                    <a:ext uri="{9D8B030D-6E8A-4147-A177-3AD203B41FA5}">
                      <a16:colId xmlns:a16="http://schemas.microsoft.com/office/drawing/2014/main" val="1101103574"/>
                    </a:ext>
                  </a:extLst>
                </a:gridCol>
                <a:gridCol w="1450298">
                  <a:extLst>
                    <a:ext uri="{9D8B030D-6E8A-4147-A177-3AD203B41FA5}">
                      <a16:colId xmlns:a16="http://schemas.microsoft.com/office/drawing/2014/main" val="1143822673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18465722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83764914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4079978841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5908903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1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Image 2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3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4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5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04708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Building 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1.00000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0.58887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1.00000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0.69410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96186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No Building 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0.92323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0.99850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0.94380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0.97280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0.98151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59014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0.00825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1.00000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0.96614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0.99275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0.00075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26827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No 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0.99997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0.37688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1.00000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1.00000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0.91568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5766308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35ABFB0D-E665-9748-A170-46314D54A42D}"/>
              </a:ext>
            </a:extLst>
          </p:cNvPr>
          <p:cNvSpPr txBox="1"/>
          <p:nvPr/>
        </p:nvSpPr>
        <p:spPr>
          <a:xfrm>
            <a:off x="3697573" y="1543987"/>
            <a:ext cx="4976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Googlenet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8936353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B6C106FE-6FDC-7848-88CD-AD146440E5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0757" y="469278"/>
            <a:ext cx="1422400" cy="14224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3669003-4543-4843-A7AB-244104FF4E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4611" y="469278"/>
            <a:ext cx="1422400" cy="14224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3B594E3-19CA-5A4E-8C3C-AC0B54EC3E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8465" y="469278"/>
            <a:ext cx="1422400" cy="14224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8348F40-5C14-AC46-958D-4D63203DBB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2333" y="469278"/>
            <a:ext cx="1422400" cy="14224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FA46711-8088-514B-8616-FF1D553BCC5F}"/>
              </a:ext>
            </a:extLst>
          </p:cNvPr>
          <p:cNvSpPr txBox="1"/>
          <p:nvPr/>
        </p:nvSpPr>
        <p:spPr>
          <a:xfrm>
            <a:off x="156063" y="995812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Building Gap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6C649AC-7265-9F4E-8217-A3205A964E5F}"/>
              </a:ext>
            </a:extLst>
          </p:cNvPr>
          <p:cNvSpPr txBox="1"/>
          <p:nvPr/>
        </p:nvSpPr>
        <p:spPr>
          <a:xfrm>
            <a:off x="1900757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err="1">
                <a:latin typeface="Times" pitchFamily="2" charset="0"/>
              </a:rPr>
              <a:t>Alexnet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D41DA1E-BBE9-CC48-96EA-58AC8FF9E7B8}"/>
              </a:ext>
            </a:extLst>
          </p:cNvPr>
          <p:cNvSpPr txBox="1"/>
          <p:nvPr/>
        </p:nvSpPr>
        <p:spPr>
          <a:xfrm>
            <a:off x="3624625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VGG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53236CA-6E92-6E49-9D93-7446E9B87524}"/>
              </a:ext>
            </a:extLst>
          </p:cNvPr>
          <p:cNvSpPr txBox="1"/>
          <p:nvPr/>
        </p:nvSpPr>
        <p:spPr>
          <a:xfrm>
            <a:off x="5340160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err="1">
                <a:latin typeface="Times" pitchFamily="2" charset="0"/>
              </a:rPr>
              <a:t>Googlenet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BAD9B5D-FAB0-5945-B080-868C676905CD}"/>
              </a:ext>
            </a:extLst>
          </p:cNvPr>
          <p:cNvSpPr txBox="1"/>
          <p:nvPr/>
        </p:nvSpPr>
        <p:spPr>
          <a:xfrm>
            <a:off x="7062363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Resnet18</a:t>
            </a:r>
            <a:endParaRPr lang="en-US" dirty="0">
              <a:latin typeface="Times" pitchFamily="2" charset="0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30411409-A54D-8541-803A-F4EEFD5062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00757" y="1991190"/>
            <a:ext cx="1422400" cy="14224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20CD150-93FF-F34E-AD3D-9FAA110D88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34618" y="1991190"/>
            <a:ext cx="1422400" cy="14224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5175EE31-9BFC-544A-831C-EB7875DB8A2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88465" y="1991190"/>
            <a:ext cx="1422400" cy="14224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F2BCC5F5-F610-FF49-B470-38384731327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12332" y="1991190"/>
            <a:ext cx="1422400" cy="142240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93C2F6DF-379B-C74A-BE39-86A91F92F110}"/>
              </a:ext>
            </a:extLst>
          </p:cNvPr>
          <p:cNvSpPr txBox="1"/>
          <p:nvPr/>
        </p:nvSpPr>
        <p:spPr>
          <a:xfrm>
            <a:off x="-11326" y="2517724"/>
            <a:ext cx="1857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No Building Gap</a:t>
            </a:r>
            <a:endParaRPr lang="en-US" dirty="0">
              <a:latin typeface="Times" pitchFamily="2" charset="0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2313442E-7062-6244-97ED-AAC55D499EF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00757" y="3513102"/>
            <a:ext cx="1422400" cy="14224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74C18533-3FE2-4742-82EC-DEE0703C87B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34618" y="3513102"/>
            <a:ext cx="1422400" cy="142240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77CF3283-4F35-5944-A2F9-36D517E5594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388465" y="3513102"/>
            <a:ext cx="1422400" cy="142240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6F4BB124-DE97-2C41-8DAB-1B61852155C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112332" y="3513102"/>
            <a:ext cx="1422400" cy="142240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B3EA7228-A990-C04E-A2F1-D0F9A10D15E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900757" y="5035014"/>
            <a:ext cx="1422400" cy="142240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D342C8B0-AA8D-6644-A508-E06CAB6350C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634618" y="5035014"/>
            <a:ext cx="1422400" cy="142240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54126F62-5AC5-B443-8817-254C9C71D7A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368479" y="5036266"/>
            <a:ext cx="1422400" cy="142240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AAC310D2-5783-A541-9A1F-FBB17A2994A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112332" y="5035014"/>
            <a:ext cx="1422400" cy="1422400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08B5079A-FAC9-0E45-9398-4797F5981EF5}"/>
              </a:ext>
            </a:extLst>
          </p:cNvPr>
          <p:cNvSpPr txBox="1"/>
          <p:nvPr/>
        </p:nvSpPr>
        <p:spPr>
          <a:xfrm>
            <a:off x="156062" y="403963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Junction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CE73E9F-1731-EA43-8B9A-9FB5BDF60AA2}"/>
              </a:ext>
            </a:extLst>
          </p:cNvPr>
          <p:cNvSpPr txBox="1"/>
          <p:nvPr/>
        </p:nvSpPr>
        <p:spPr>
          <a:xfrm>
            <a:off x="156062" y="5561548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No Junction</a:t>
            </a:r>
            <a:endParaRPr lang="en-US" dirty="0">
              <a:latin typeface="Times" pitchFamily="2" charset="0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575355F6-E8EF-AA43-B7D8-E94268C9E726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834536" y="469278"/>
            <a:ext cx="1422400" cy="14224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48A21CC6-D20B-A14A-A274-3EF1E02BFB4A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834535" y="1991190"/>
            <a:ext cx="1422400" cy="14224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D8C074B4-8B6C-CA4E-9355-C447B529B5D0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834535" y="3513102"/>
            <a:ext cx="1422400" cy="14224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9F4C43B-CB51-624A-9FBC-45734085C30F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834535" y="5035014"/>
            <a:ext cx="1422400" cy="142240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AEE1FA92-842D-9743-8431-471BB0B98E99}"/>
              </a:ext>
            </a:extLst>
          </p:cNvPr>
          <p:cNvSpPr txBox="1"/>
          <p:nvPr/>
        </p:nvSpPr>
        <p:spPr>
          <a:xfrm>
            <a:off x="8784566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Resnet 50</a:t>
            </a:r>
            <a:endParaRPr lang="en-US" dirty="0">
              <a:latin typeface="Times" pitchFamily="2" charset="0"/>
            </a:endParaRP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2FA17F63-92A0-0B42-8F0F-9151DF5E0C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06769" y="469278"/>
            <a:ext cx="1422400" cy="142240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5A06585E-9FDF-3F4A-8CDF-0372749621F6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0506768" y="1991190"/>
            <a:ext cx="1422400" cy="142240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A39B168E-411B-7748-9155-AA8C4E610E47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0506768" y="3513102"/>
            <a:ext cx="1422400" cy="1422400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0B0E11DB-768B-1D4B-814D-C71753F84C4D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0506768" y="5035014"/>
            <a:ext cx="1422400" cy="1422400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89694D35-A254-2D44-A0CB-78CC95828E2B}"/>
              </a:ext>
            </a:extLst>
          </p:cNvPr>
          <p:cNvSpPr txBox="1"/>
          <p:nvPr/>
        </p:nvSpPr>
        <p:spPr>
          <a:xfrm>
            <a:off x="10456799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err="1">
                <a:latin typeface="Times" pitchFamily="2" charset="0"/>
              </a:rPr>
              <a:t>Densenet</a:t>
            </a:r>
            <a:r>
              <a:rPr lang="en-US" altLang="zh-CN" dirty="0">
                <a:latin typeface="Times" pitchFamily="2" charset="0"/>
              </a:rPr>
              <a:t> 161</a:t>
            </a:r>
            <a:endParaRPr lang="en-US" dirty="0"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9629663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6D7BE80-1975-7640-A6BF-C6CB5C077C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7396" y="589197"/>
            <a:ext cx="1422400" cy="1422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B1FF6BA-219D-464C-B39A-29D29C42DB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9796" y="589197"/>
            <a:ext cx="1422400" cy="1422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0CD0F23-D1C9-2B4E-8897-F567E98A4C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2196" y="589197"/>
            <a:ext cx="1422400" cy="1422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0FDA658-5ACF-7C4C-823E-864F1DB4B5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4596" y="589197"/>
            <a:ext cx="1422400" cy="1422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B2A6D1D-E4C4-E04A-A833-7D02B5F9EB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4996" y="2332532"/>
            <a:ext cx="58420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16576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30FDDF-488D-8A4E-92A1-58D39D3E84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566450"/>
            <a:ext cx="3793761" cy="4320343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resnet18 recall junction 13</a:t>
            </a:r>
          </a:p>
          <a:p>
            <a:r>
              <a:rPr lang="en-US" dirty="0"/>
              <a:t>resnet18 accuracy junction 2</a:t>
            </a:r>
          </a:p>
          <a:p>
            <a:r>
              <a:rPr lang="en-US" dirty="0"/>
              <a:t>resnet18 precision junction 3</a:t>
            </a:r>
          </a:p>
          <a:p>
            <a:r>
              <a:rPr lang="en-US" dirty="0"/>
              <a:t>resnet18 loss junction 3</a:t>
            </a:r>
          </a:p>
          <a:p>
            <a:r>
              <a:rPr lang="en-US" dirty="0"/>
              <a:t>resnet18 F1 junction 5</a:t>
            </a:r>
          </a:p>
          <a:p>
            <a:endParaRPr lang="en-US" dirty="0"/>
          </a:p>
          <a:p>
            <a:r>
              <a:rPr lang="en-US" dirty="0"/>
              <a:t>resnet18 recall gap 4</a:t>
            </a:r>
          </a:p>
          <a:p>
            <a:r>
              <a:rPr lang="en-US" dirty="0"/>
              <a:t>resnet18 accuracy gap 5</a:t>
            </a:r>
          </a:p>
          <a:p>
            <a:r>
              <a:rPr lang="en-US" dirty="0"/>
              <a:t>resnet18 precision gap 3</a:t>
            </a:r>
          </a:p>
          <a:p>
            <a:r>
              <a:rPr lang="en-US" dirty="0"/>
              <a:t>resnet18 loss gap 4</a:t>
            </a:r>
          </a:p>
          <a:p>
            <a:r>
              <a:rPr lang="en-US" dirty="0"/>
              <a:t>resnet18 F1 gap 4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58BD5DE-8460-0349-9766-BE929AFD0038}"/>
              </a:ext>
            </a:extLst>
          </p:cNvPr>
          <p:cNvSpPr txBox="1">
            <a:spLocks/>
          </p:cNvSpPr>
          <p:nvPr/>
        </p:nvSpPr>
        <p:spPr>
          <a:xfrm>
            <a:off x="5067923" y="566450"/>
            <a:ext cx="3793761" cy="4320343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resnet50 recall junction 17</a:t>
            </a:r>
          </a:p>
          <a:p>
            <a:r>
              <a:rPr lang="en-US" dirty="0"/>
              <a:t>resnet50 accuracy junction 6</a:t>
            </a:r>
          </a:p>
          <a:p>
            <a:r>
              <a:rPr lang="en-US" dirty="0"/>
              <a:t>resnet50 precision junction 4</a:t>
            </a:r>
          </a:p>
          <a:p>
            <a:r>
              <a:rPr lang="en-US" dirty="0"/>
              <a:t>resnet50 loss junction 4</a:t>
            </a:r>
          </a:p>
          <a:p>
            <a:r>
              <a:rPr lang="en-US" dirty="0"/>
              <a:t>resnet50 F1 junction 3</a:t>
            </a:r>
          </a:p>
          <a:p>
            <a:endParaRPr lang="en-US" dirty="0"/>
          </a:p>
          <a:p>
            <a:r>
              <a:rPr lang="en-US" dirty="0"/>
              <a:t>resnet50 recall gap 9</a:t>
            </a:r>
          </a:p>
          <a:p>
            <a:r>
              <a:rPr lang="en-US" dirty="0"/>
              <a:t>resnet50 accuracy gap 4</a:t>
            </a:r>
          </a:p>
          <a:p>
            <a:r>
              <a:rPr lang="en-US" dirty="0"/>
              <a:t>resnet50 precision gap 3</a:t>
            </a:r>
          </a:p>
          <a:p>
            <a:r>
              <a:rPr lang="en-US" dirty="0"/>
              <a:t>resnet50 loss gap 4</a:t>
            </a:r>
          </a:p>
          <a:p>
            <a:r>
              <a:rPr lang="en-US" dirty="0"/>
              <a:t>resnet50 F1 gap 6</a:t>
            </a:r>
          </a:p>
        </p:txBody>
      </p:sp>
    </p:spTree>
    <p:extLst>
      <p:ext uri="{BB962C8B-B14F-4D97-AF65-F5344CB8AC3E}">
        <p14:creationId xmlns:p14="http://schemas.microsoft.com/office/powerpoint/2010/main" val="148214716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30FDDF-488D-8A4E-92A1-58D39D3E84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647" y="566450"/>
            <a:ext cx="4362138" cy="4320343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densenet161 recall junction 21</a:t>
            </a:r>
          </a:p>
          <a:p>
            <a:r>
              <a:rPr lang="en-US" dirty="0"/>
              <a:t>densenet161 accuracy junction 10</a:t>
            </a:r>
          </a:p>
          <a:p>
            <a:r>
              <a:rPr lang="en-US" dirty="0"/>
              <a:t>densenet161 precision junction 2</a:t>
            </a:r>
          </a:p>
          <a:p>
            <a:r>
              <a:rPr lang="en-US" dirty="0"/>
              <a:t>densenet161 loss junction 11</a:t>
            </a:r>
          </a:p>
          <a:p>
            <a:r>
              <a:rPr lang="en-US" dirty="0"/>
              <a:t>densenet161 F1 junction 12</a:t>
            </a:r>
          </a:p>
          <a:p>
            <a:endParaRPr lang="en-US" dirty="0"/>
          </a:p>
          <a:p>
            <a:r>
              <a:rPr lang="en-US" dirty="0"/>
              <a:t>densenet161 recall gap 52</a:t>
            </a:r>
          </a:p>
          <a:p>
            <a:r>
              <a:rPr lang="en-US" dirty="0"/>
              <a:t>densenet161 accuracy gap 8</a:t>
            </a:r>
          </a:p>
          <a:p>
            <a:r>
              <a:rPr lang="en-US" dirty="0"/>
              <a:t>densenet161 precision gap 4</a:t>
            </a:r>
          </a:p>
          <a:p>
            <a:r>
              <a:rPr lang="en-US" dirty="0"/>
              <a:t>densenet161 loss gap 8</a:t>
            </a:r>
          </a:p>
          <a:p>
            <a:r>
              <a:rPr lang="en-US" dirty="0"/>
              <a:t>densenet161 F1 gap 9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58BD5DE-8460-0349-9766-BE929AFD0038}"/>
              </a:ext>
            </a:extLst>
          </p:cNvPr>
          <p:cNvSpPr txBox="1">
            <a:spLocks/>
          </p:cNvSpPr>
          <p:nvPr/>
        </p:nvSpPr>
        <p:spPr>
          <a:xfrm>
            <a:off x="5082913" y="446529"/>
            <a:ext cx="4390870" cy="43203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err="1"/>
              <a:t>vgg</a:t>
            </a:r>
            <a:r>
              <a:rPr lang="en-US" sz="2200" dirty="0"/>
              <a:t> recall junction 3</a:t>
            </a:r>
          </a:p>
          <a:p>
            <a:r>
              <a:rPr lang="en-US" sz="2200" dirty="0" err="1"/>
              <a:t>vgg</a:t>
            </a:r>
            <a:r>
              <a:rPr lang="en-US" sz="2200" dirty="0"/>
              <a:t> accuracy junction 4</a:t>
            </a:r>
          </a:p>
          <a:p>
            <a:r>
              <a:rPr lang="en-US" sz="2200" dirty="0" err="1"/>
              <a:t>vgg</a:t>
            </a:r>
            <a:r>
              <a:rPr lang="en-US" sz="2200" dirty="0"/>
              <a:t> precision junction 2</a:t>
            </a:r>
          </a:p>
          <a:p>
            <a:r>
              <a:rPr lang="en-US" sz="2200" dirty="0" err="1"/>
              <a:t>vgg</a:t>
            </a:r>
            <a:r>
              <a:rPr lang="en-US" sz="2200" dirty="0"/>
              <a:t> loss junction 4</a:t>
            </a:r>
          </a:p>
          <a:p>
            <a:r>
              <a:rPr lang="en-US" sz="2200" dirty="0" err="1"/>
              <a:t>vgg</a:t>
            </a:r>
            <a:r>
              <a:rPr lang="en-US" sz="2200" dirty="0"/>
              <a:t> F1 junction 5</a:t>
            </a:r>
          </a:p>
          <a:p>
            <a:endParaRPr lang="en-US" sz="2200" dirty="0"/>
          </a:p>
          <a:p>
            <a:r>
              <a:rPr lang="en-US" sz="2200" dirty="0" err="1"/>
              <a:t>vgg</a:t>
            </a:r>
            <a:r>
              <a:rPr lang="en-US" sz="2200" dirty="0"/>
              <a:t> recall gap 4</a:t>
            </a:r>
          </a:p>
          <a:p>
            <a:r>
              <a:rPr lang="en-US" sz="2200" dirty="0" err="1"/>
              <a:t>vgg</a:t>
            </a:r>
            <a:r>
              <a:rPr lang="en-US" sz="2200" dirty="0"/>
              <a:t> accuracy gap 6</a:t>
            </a:r>
          </a:p>
          <a:p>
            <a:r>
              <a:rPr lang="en-US" sz="2200" dirty="0" err="1"/>
              <a:t>vgg</a:t>
            </a:r>
            <a:r>
              <a:rPr lang="en-US" sz="2200" dirty="0"/>
              <a:t> precision gap 1</a:t>
            </a:r>
          </a:p>
          <a:p>
            <a:r>
              <a:rPr lang="en-US" sz="2200" dirty="0" err="1"/>
              <a:t>vgg</a:t>
            </a:r>
            <a:r>
              <a:rPr lang="en-US" sz="2200" dirty="0"/>
              <a:t> loss gap 5</a:t>
            </a:r>
          </a:p>
          <a:p>
            <a:r>
              <a:rPr lang="en-US" sz="2200" dirty="0" err="1"/>
              <a:t>vgg</a:t>
            </a:r>
            <a:r>
              <a:rPr lang="en-US" sz="2200" dirty="0"/>
              <a:t> F1 gap 6</a:t>
            </a:r>
          </a:p>
        </p:txBody>
      </p:sp>
    </p:spTree>
    <p:extLst>
      <p:ext uri="{BB962C8B-B14F-4D97-AF65-F5344CB8AC3E}">
        <p14:creationId xmlns:p14="http://schemas.microsoft.com/office/powerpoint/2010/main" val="3263930884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30FDDF-488D-8A4E-92A1-58D39D3E84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647" y="566450"/>
            <a:ext cx="4362138" cy="4320343"/>
          </a:xfrm>
        </p:spPr>
        <p:txBody>
          <a:bodyPr>
            <a:normAutofit fontScale="85000" lnSpcReduction="20000"/>
          </a:bodyPr>
          <a:lstStyle/>
          <a:p>
            <a:r>
              <a:rPr lang="en-US" dirty="0" err="1"/>
              <a:t>googlenet</a:t>
            </a:r>
            <a:r>
              <a:rPr lang="en-US" dirty="0"/>
              <a:t> recall junction 39</a:t>
            </a:r>
          </a:p>
          <a:p>
            <a:r>
              <a:rPr lang="en-US" dirty="0" err="1"/>
              <a:t>googlenet</a:t>
            </a:r>
            <a:r>
              <a:rPr lang="en-US" dirty="0"/>
              <a:t> accuracy junction 3</a:t>
            </a:r>
          </a:p>
          <a:p>
            <a:r>
              <a:rPr lang="en-US" dirty="0" err="1"/>
              <a:t>googlenet</a:t>
            </a:r>
            <a:r>
              <a:rPr lang="en-US" dirty="0"/>
              <a:t> precision junction 3</a:t>
            </a:r>
          </a:p>
          <a:p>
            <a:r>
              <a:rPr lang="en-US" dirty="0" err="1"/>
              <a:t>googlenet</a:t>
            </a:r>
            <a:r>
              <a:rPr lang="en-US" dirty="0"/>
              <a:t> loss junction 3</a:t>
            </a:r>
          </a:p>
          <a:p>
            <a:r>
              <a:rPr lang="en-US" dirty="0" err="1"/>
              <a:t>googlenet</a:t>
            </a:r>
            <a:r>
              <a:rPr lang="en-US" dirty="0"/>
              <a:t> F1 junction 3</a:t>
            </a:r>
          </a:p>
          <a:p>
            <a:endParaRPr lang="en-US" dirty="0"/>
          </a:p>
          <a:p>
            <a:r>
              <a:rPr lang="en-US" dirty="0" err="1"/>
              <a:t>googlenet</a:t>
            </a:r>
            <a:r>
              <a:rPr lang="en-US" dirty="0"/>
              <a:t> recall gap 19</a:t>
            </a:r>
          </a:p>
          <a:p>
            <a:r>
              <a:rPr lang="en-US" dirty="0" err="1"/>
              <a:t>googlenet</a:t>
            </a:r>
            <a:r>
              <a:rPr lang="en-US" dirty="0"/>
              <a:t> accuracy gap 5</a:t>
            </a:r>
          </a:p>
          <a:p>
            <a:r>
              <a:rPr lang="en-US" dirty="0" err="1"/>
              <a:t>googlenet</a:t>
            </a:r>
            <a:r>
              <a:rPr lang="en-US" dirty="0"/>
              <a:t> precision gap 3</a:t>
            </a:r>
          </a:p>
          <a:p>
            <a:r>
              <a:rPr lang="en-US" dirty="0" err="1"/>
              <a:t>googlenet</a:t>
            </a:r>
            <a:r>
              <a:rPr lang="en-US" dirty="0"/>
              <a:t> loss gap 2</a:t>
            </a:r>
          </a:p>
          <a:p>
            <a:r>
              <a:rPr lang="en-US" dirty="0" err="1"/>
              <a:t>googlenet</a:t>
            </a:r>
            <a:r>
              <a:rPr lang="en-US" dirty="0"/>
              <a:t> F1 gap 5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58BD5DE-8460-0349-9766-BE929AFD0038}"/>
              </a:ext>
            </a:extLst>
          </p:cNvPr>
          <p:cNvSpPr txBox="1">
            <a:spLocks/>
          </p:cNvSpPr>
          <p:nvPr/>
        </p:nvSpPr>
        <p:spPr>
          <a:xfrm>
            <a:off x="5067923" y="566450"/>
            <a:ext cx="4390870" cy="4320343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>
                <a:solidFill>
                  <a:srgbClr val="FF0000"/>
                </a:solidFill>
              </a:rPr>
              <a:t>alexnet</a:t>
            </a:r>
            <a:r>
              <a:rPr lang="en-US" dirty="0">
                <a:solidFill>
                  <a:srgbClr val="FF0000"/>
                </a:solidFill>
              </a:rPr>
              <a:t> recall junction 83</a:t>
            </a:r>
          </a:p>
          <a:p>
            <a:r>
              <a:rPr lang="en-US" dirty="0" err="1">
                <a:solidFill>
                  <a:srgbClr val="FF0000"/>
                </a:solidFill>
              </a:rPr>
              <a:t>alexnet</a:t>
            </a:r>
            <a:r>
              <a:rPr lang="en-US" dirty="0">
                <a:solidFill>
                  <a:srgbClr val="FF0000"/>
                </a:solidFill>
              </a:rPr>
              <a:t> accuracy junction 12</a:t>
            </a:r>
          </a:p>
          <a:p>
            <a:r>
              <a:rPr lang="en-US" dirty="0" err="1">
                <a:solidFill>
                  <a:srgbClr val="FF0000"/>
                </a:solidFill>
              </a:rPr>
              <a:t>alexnet</a:t>
            </a:r>
            <a:r>
              <a:rPr lang="en-US" dirty="0">
                <a:solidFill>
                  <a:srgbClr val="FF0000"/>
                </a:solidFill>
              </a:rPr>
              <a:t> precision junction 2</a:t>
            </a:r>
          </a:p>
          <a:p>
            <a:r>
              <a:rPr lang="en-US" dirty="0" err="1">
                <a:solidFill>
                  <a:srgbClr val="FF0000"/>
                </a:solidFill>
              </a:rPr>
              <a:t>alexnet</a:t>
            </a:r>
            <a:r>
              <a:rPr lang="en-US" dirty="0">
                <a:solidFill>
                  <a:srgbClr val="FF0000"/>
                </a:solidFill>
              </a:rPr>
              <a:t> loss junction 17</a:t>
            </a:r>
          </a:p>
          <a:p>
            <a:r>
              <a:rPr lang="en-US" dirty="0" err="1">
                <a:solidFill>
                  <a:srgbClr val="FF0000"/>
                </a:solidFill>
              </a:rPr>
              <a:t>alexnet</a:t>
            </a:r>
            <a:r>
              <a:rPr lang="en-US" dirty="0">
                <a:solidFill>
                  <a:srgbClr val="FF0000"/>
                </a:solidFill>
              </a:rPr>
              <a:t> F1 junction 8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 err="1">
                <a:solidFill>
                  <a:srgbClr val="FF0000"/>
                </a:solidFill>
              </a:rPr>
              <a:t>alexnet</a:t>
            </a:r>
            <a:r>
              <a:rPr lang="en-US" dirty="0">
                <a:solidFill>
                  <a:srgbClr val="FF0000"/>
                </a:solidFill>
              </a:rPr>
              <a:t> recall gap 54</a:t>
            </a:r>
          </a:p>
          <a:p>
            <a:r>
              <a:rPr lang="en-US" dirty="0" err="1">
                <a:solidFill>
                  <a:srgbClr val="FF0000"/>
                </a:solidFill>
              </a:rPr>
              <a:t>alexnet</a:t>
            </a:r>
            <a:r>
              <a:rPr lang="en-US" dirty="0">
                <a:solidFill>
                  <a:srgbClr val="FF0000"/>
                </a:solidFill>
              </a:rPr>
              <a:t> accuracy gap 17</a:t>
            </a:r>
          </a:p>
          <a:p>
            <a:r>
              <a:rPr lang="en-US" dirty="0" err="1">
                <a:solidFill>
                  <a:srgbClr val="FF0000"/>
                </a:solidFill>
              </a:rPr>
              <a:t>alexnet</a:t>
            </a:r>
            <a:r>
              <a:rPr lang="en-US" dirty="0">
                <a:solidFill>
                  <a:srgbClr val="FF0000"/>
                </a:solidFill>
              </a:rPr>
              <a:t> precision gap 27</a:t>
            </a:r>
          </a:p>
          <a:p>
            <a:r>
              <a:rPr lang="en-US" dirty="0" err="1">
                <a:solidFill>
                  <a:srgbClr val="FF0000"/>
                </a:solidFill>
              </a:rPr>
              <a:t>alexnet</a:t>
            </a:r>
            <a:r>
              <a:rPr lang="en-US" dirty="0">
                <a:solidFill>
                  <a:srgbClr val="FF0000"/>
                </a:solidFill>
              </a:rPr>
              <a:t> loss gap 17</a:t>
            </a:r>
          </a:p>
          <a:p>
            <a:r>
              <a:rPr lang="en-US" dirty="0" err="1">
                <a:solidFill>
                  <a:srgbClr val="FF0000"/>
                </a:solidFill>
              </a:rPr>
              <a:t>alexnet</a:t>
            </a:r>
            <a:r>
              <a:rPr lang="en-US" dirty="0">
                <a:solidFill>
                  <a:srgbClr val="FF0000"/>
                </a:solidFill>
              </a:rPr>
              <a:t> F1 gap 19</a:t>
            </a:r>
          </a:p>
        </p:txBody>
      </p:sp>
    </p:spTree>
    <p:extLst>
      <p:ext uri="{BB962C8B-B14F-4D97-AF65-F5344CB8AC3E}">
        <p14:creationId xmlns:p14="http://schemas.microsoft.com/office/powerpoint/2010/main" val="3786860350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ECFBF-B7C2-0347-B71D-5668628AF0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3210" y="2748561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Improved Resnet18</a:t>
            </a:r>
          </a:p>
        </p:txBody>
      </p:sp>
    </p:spTree>
    <p:extLst>
      <p:ext uri="{BB962C8B-B14F-4D97-AF65-F5344CB8AC3E}">
        <p14:creationId xmlns:p14="http://schemas.microsoft.com/office/powerpoint/2010/main" val="14470715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23538-EB60-F047-A241-4909D64BE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269" y="259866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Hudson River</a:t>
            </a:r>
          </a:p>
        </p:txBody>
      </p:sp>
    </p:spTree>
    <p:extLst>
      <p:ext uri="{BB962C8B-B14F-4D97-AF65-F5344CB8AC3E}">
        <p14:creationId xmlns:p14="http://schemas.microsoft.com/office/powerpoint/2010/main" val="1531531997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23538-EB60-F047-A241-4909D64BE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269" y="259866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Hudson River</a:t>
            </a:r>
          </a:p>
        </p:txBody>
      </p:sp>
    </p:spTree>
    <p:extLst>
      <p:ext uri="{BB962C8B-B14F-4D97-AF65-F5344CB8AC3E}">
        <p14:creationId xmlns:p14="http://schemas.microsoft.com/office/powerpoint/2010/main" val="2903096750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2206037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0.3777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0.3777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b="1" u="sng" dirty="0">
                          <a:solidFill>
                            <a:srgbClr val="FF0000"/>
                          </a:solidFill>
                        </a:rPr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u="sng" dirty="0">
                          <a:solidFill>
                            <a:srgbClr val="FF0000"/>
                          </a:solidFill>
                        </a:rPr>
                        <a:t>0.803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u="sng" dirty="0">
                          <a:solidFill>
                            <a:srgbClr val="FF0000"/>
                          </a:solidFill>
                        </a:rPr>
                        <a:t>0.641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u="sng" dirty="0">
                          <a:solidFill>
                            <a:srgbClr val="FF0000"/>
                          </a:solidFill>
                        </a:rPr>
                        <a:t>0.777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u="sng" dirty="0">
                          <a:solidFill>
                            <a:srgbClr val="FF0000"/>
                          </a:solidFill>
                        </a:rPr>
                        <a:t>0.814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u="sng" dirty="0">
                          <a:solidFill>
                            <a:srgbClr val="FF0000"/>
                          </a:solidFill>
                        </a:rPr>
                        <a:t>0.703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u="sng" dirty="0">
                          <a:solidFill>
                            <a:srgbClr val="FF0000"/>
                          </a:solidFill>
                        </a:rPr>
                        <a:t>0.4334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0.4006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0.3777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49960724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0846597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0.3932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0.3932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0.764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0.4604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0.881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0.3998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0.3926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37452779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C98E295-6090-3649-B770-A3986BB175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9612288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0.3637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0.3677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0.772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0.4658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0.744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0.802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0.859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0.772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0.4658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0.3637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76318701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C98E295-6090-3649-B770-A3986BB175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6621472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0.3473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0.3694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b="1" u="sng" dirty="0">
                          <a:solidFill>
                            <a:srgbClr val="FF0000"/>
                          </a:solidFill>
                        </a:rPr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u="sng" dirty="0">
                          <a:solidFill>
                            <a:srgbClr val="FF0000"/>
                          </a:solidFill>
                        </a:rPr>
                        <a:t>0.836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u="sng" dirty="0">
                          <a:solidFill>
                            <a:srgbClr val="FF0000"/>
                          </a:solidFill>
                        </a:rPr>
                        <a:t>0.728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u="sng" dirty="0">
                          <a:solidFill>
                            <a:srgbClr val="FF0000"/>
                          </a:solidFill>
                        </a:rPr>
                        <a:t>0.820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u="sng" dirty="0">
                          <a:solidFill>
                            <a:srgbClr val="FF0000"/>
                          </a:solidFill>
                        </a:rPr>
                        <a:t>0.844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u="sng" dirty="0">
                          <a:solidFill>
                            <a:srgbClr val="FF0000"/>
                          </a:solidFill>
                        </a:rPr>
                        <a:t>0.771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u="sng" dirty="0">
                          <a:solidFill>
                            <a:srgbClr val="FF0000"/>
                          </a:solidFill>
                        </a:rPr>
                        <a:t>0.4079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0.802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0.760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0.905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0.781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0.3553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0.3473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90295495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C4D854-5C6E-4E42-82FE-D72B1F0B58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133" y="2668059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Combined v1</a:t>
            </a:r>
          </a:p>
        </p:txBody>
      </p:sp>
    </p:spTree>
    <p:extLst>
      <p:ext uri="{BB962C8B-B14F-4D97-AF65-F5344CB8AC3E}">
        <p14:creationId xmlns:p14="http://schemas.microsoft.com/office/powerpoint/2010/main" val="3152382503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BAA35C3-A355-1E45-A6CC-19311FAD9C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7250033"/>
              </p:ext>
            </p:extLst>
          </p:nvPr>
        </p:nvGraphicFramePr>
        <p:xfrm>
          <a:off x="1170038" y="1873907"/>
          <a:ext cx="9792930" cy="3221364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632155">
                  <a:extLst>
                    <a:ext uri="{9D8B030D-6E8A-4147-A177-3AD203B41FA5}">
                      <a16:colId xmlns:a16="http://schemas.microsoft.com/office/drawing/2014/main" val="2097733843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577254002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4105159091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1904174288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3930154999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373465387"/>
                    </a:ext>
                  </a:extLst>
                </a:gridCol>
              </a:tblGrid>
              <a:tr h="900584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Bit 1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algn="ctr"/>
                      <a:r>
                        <a:rPr lang="en-US" dirty="0"/>
                        <a:t>Bit 2</a:t>
                      </a: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Bit 3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algn="ctr"/>
                      <a:r>
                        <a:rPr lang="en-US" dirty="0"/>
                        <a:t>Bit 4</a:t>
                      </a: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5746761"/>
                  </a:ext>
                </a:extLst>
              </a:tr>
              <a:tr h="384494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Wall Street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70.82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57.92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55.84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74.06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36452"/>
                  </a:ext>
                </a:extLst>
              </a:tr>
              <a:tr h="384494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73.96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55.36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56.10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77.42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113938"/>
                  </a:ext>
                </a:extLst>
              </a:tr>
              <a:tr h="384494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Union Square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82.44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52.42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60.64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81.76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348748"/>
                  </a:ext>
                </a:extLst>
              </a:tr>
              <a:tr h="384494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82.37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53.17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60.94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82.26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7095232"/>
                  </a:ext>
                </a:extLst>
              </a:tr>
              <a:tr h="384494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Hudson River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78.86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58.12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57.28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80.62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3627438"/>
                  </a:ext>
                </a:extLst>
              </a:tr>
              <a:tr h="384494">
                <a:tc v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81.95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52.83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59.38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81.47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0484347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ACA35AA7-8132-EC4C-8F68-871D62F3483C}"/>
              </a:ext>
            </a:extLst>
          </p:cNvPr>
          <p:cNvSpPr txBox="1"/>
          <p:nvPr/>
        </p:nvSpPr>
        <p:spPr>
          <a:xfrm>
            <a:off x="4038600" y="909550"/>
            <a:ext cx="40558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Times" pitchFamily="2" charset="0"/>
              </a:rPr>
              <a:t>Statistic accuracy for each bit</a:t>
            </a:r>
          </a:p>
        </p:txBody>
      </p:sp>
    </p:spTree>
    <p:extLst>
      <p:ext uri="{BB962C8B-B14F-4D97-AF65-F5344CB8AC3E}">
        <p14:creationId xmlns:p14="http://schemas.microsoft.com/office/powerpoint/2010/main" val="1147163131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2B10131-45F2-944F-AFCB-541B11C81E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4695035"/>
              </p:ext>
            </p:extLst>
          </p:nvPr>
        </p:nvGraphicFramePr>
        <p:xfrm>
          <a:off x="1472421" y="2024130"/>
          <a:ext cx="9368046" cy="3267396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561341">
                  <a:extLst>
                    <a:ext uri="{9D8B030D-6E8A-4147-A177-3AD203B41FA5}">
                      <a16:colId xmlns:a16="http://schemas.microsoft.com/office/drawing/2014/main" val="3085117936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2717273049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4105159091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1904174288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3930154999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373465387"/>
                    </a:ext>
                  </a:extLst>
                </a:gridCol>
              </a:tblGrid>
              <a:tr h="917388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" pitchFamily="2" charset="0"/>
                        </a:rPr>
                        <a:t>Non_junction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Times" pitchFamily="2" charset="0"/>
                        </a:rPr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" pitchFamily="2" charset="0"/>
                        </a:rPr>
                        <a:t>Non_gap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5746761"/>
                  </a:ext>
                </a:extLst>
              </a:tr>
              <a:tr h="391668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Wall Street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47.11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75.37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62.27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68.5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36452"/>
                  </a:ext>
                </a:extLst>
              </a:tr>
              <a:tr h="391668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48.56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75.58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68.94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64.04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113938"/>
                  </a:ext>
                </a:extLst>
              </a:tr>
              <a:tr h="391668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Union Square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58.4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77.6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79.94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57.41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348748"/>
                  </a:ext>
                </a:extLst>
              </a:tr>
              <a:tr h="391668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57.84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77.62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82.81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56.44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1364167"/>
                  </a:ext>
                </a:extLst>
              </a:tr>
              <a:tr h="391668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Hudson River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55.44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73.46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70.7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68.69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6006206"/>
                  </a:ext>
                </a:extLst>
              </a:tr>
              <a:tr h="391668">
                <a:tc v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57.27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75.72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75.07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62.16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873265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35553A17-7980-2F4E-893A-6DCC91A0A5A5}"/>
              </a:ext>
            </a:extLst>
          </p:cNvPr>
          <p:cNvSpPr txBox="1"/>
          <p:nvPr/>
        </p:nvSpPr>
        <p:spPr>
          <a:xfrm>
            <a:off x="4128541" y="959155"/>
            <a:ext cx="4055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" pitchFamily="2" charset="0"/>
              </a:rPr>
              <a:t>Statistic accuracy for each category</a:t>
            </a:r>
          </a:p>
        </p:txBody>
      </p:sp>
    </p:spTree>
    <p:extLst>
      <p:ext uri="{BB962C8B-B14F-4D97-AF65-F5344CB8AC3E}">
        <p14:creationId xmlns:p14="http://schemas.microsoft.com/office/powerpoint/2010/main" val="721653657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C4D854-5C6E-4E42-82FE-D72B1F0B58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133" y="2668059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Combined v2</a:t>
            </a:r>
          </a:p>
        </p:txBody>
      </p:sp>
    </p:spTree>
    <p:extLst>
      <p:ext uri="{BB962C8B-B14F-4D97-AF65-F5344CB8AC3E}">
        <p14:creationId xmlns:p14="http://schemas.microsoft.com/office/powerpoint/2010/main" val="1796954447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BAA35C3-A355-1E45-A6CC-19311FAD9C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0066411"/>
              </p:ext>
            </p:extLst>
          </p:nvPr>
        </p:nvGraphicFramePr>
        <p:xfrm>
          <a:off x="1170038" y="1873907"/>
          <a:ext cx="9792930" cy="3221364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632155">
                  <a:extLst>
                    <a:ext uri="{9D8B030D-6E8A-4147-A177-3AD203B41FA5}">
                      <a16:colId xmlns:a16="http://schemas.microsoft.com/office/drawing/2014/main" val="2097733843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577254002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4105159091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1904174288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3930154999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373465387"/>
                    </a:ext>
                  </a:extLst>
                </a:gridCol>
              </a:tblGrid>
              <a:tr h="900584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Bit 1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algn="ctr"/>
                      <a:r>
                        <a:rPr lang="en-US" dirty="0"/>
                        <a:t>Bit 2</a:t>
                      </a: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Bit 3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algn="ctr"/>
                      <a:r>
                        <a:rPr lang="en-US" dirty="0"/>
                        <a:t>Bit 4</a:t>
                      </a: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5746761"/>
                  </a:ext>
                </a:extLst>
              </a:tr>
              <a:tr h="384494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Wall Street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73.14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75.8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72.02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78.08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36452"/>
                  </a:ext>
                </a:extLst>
              </a:tr>
              <a:tr h="384494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78.02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77.66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76.74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80.45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113938"/>
                  </a:ext>
                </a:extLst>
              </a:tr>
              <a:tr h="384494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Union Square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85.54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84.88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86.06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85.04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348748"/>
                  </a:ext>
                </a:extLst>
              </a:tr>
              <a:tr h="384494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85.74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86.3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85.73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86.08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7095232"/>
                  </a:ext>
                </a:extLst>
              </a:tr>
              <a:tr h="384494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Hudson River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83.92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83.46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84.26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82.72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3627438"/>
                  </a:ext>
                </a:extLst>
              </a:tr>
              <a:tr h="384494">
                <a:tc v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85.13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82.66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85.85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82.73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0484347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ACA35AA7-8132-EC4C-8F68-871D62F3483C}"/>
              </a:ext>
            </a:extLst>
          </p:cNvPr>
          <p:cNvSpPr txBox="1"/>
          <p:nvPr/>
        </p:nvSpPr>
        <p:spPr>
          <a:xfrm>
            <a:off x="4038600" y="909550"/>
            <a:ext cx="40558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Times" pitchFamily="2" charset="0"/>
              </a:rPr>
              <a:t>Statistic accuracy for each bit</a:t>
            </a:r>
          </a:p>
        </p:txBody>
      </p:sp>
    </p:spTree>
    <p:extLst>
      <p:ext uri="{BB962C8B-B14F-4D97-AF65-F5344CB8AC3E}">
        <p14:creationId xmlns:p14="http://schemas.microsoft.com/office/powerpoint/2010/main" val="5297636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4821670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79.4%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61.7%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93.2%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69.4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0.3911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58.2%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94.6%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68.1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0.3897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78.2%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60.8%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75.9%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79.1%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67.5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1.0985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72.8%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67.4%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89.3%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0.4226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58.2%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94.6%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68.1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0.3897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38524829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2B10131-45F2-944F-AFCB-541B11C81E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8219993"/>
              </p:ext>
            </p:extLst>
          </p:nvPr>
        </p:nvGraphicFramePr>
        <p:xfrm>
          <a:off x="1472421" y="2024130"/>
          <a:ext cx="9368046" cy="3267396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561341">
                  <a:extLst>
                    <a:ext uri="{9D8B030D-6E8A-4147-A177-3AD203B41FA5}">
                      <a16:colId xmlns:a16="http://schemas.microsoft.com/office/drawing/2014/main" val="3085117936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2717273049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4105159091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1904174288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3930154999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373465387"/>
                    </a:ext>
                  </a:extLst>
                </a:gridCol>
              </a:tblGrid>
              <a:tr h="917388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" pitchFamily="2" charset="0"/>
                        </a:rPr>
                        <a:t>Non_junction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Times" pitchFamily="2" charset="0"/>
                        </a:rPr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" pitchFamily="2" charset="0"/>
                        </a:rPr>
                        <a:t>Non_gap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5746761"/>
                  </a:ext>
                </a:extLst>
              </a:tr>
              <a:tr h="391668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Wall Street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43.80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93.94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56.45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90.73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36452"/>
                  </a:ext>
                </a:extLst>
              </a:tr>
              <a:tr h="391668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50.64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94.51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64.01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92.88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113938"/>
                  </a:ext>
                </a:extLst>
              </a:tr>
              <a:tr h="391668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Union Square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64.51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95.62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72.52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94.34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348748"/>
                  </a:ext>
                </a:extLst>
              </a:tr>
              <a:tr h="391668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61.84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96.06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74.83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94.67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1364167"/>
                  </a:ext>
                </a:extLst>
              </a:tr>
              <a:tr h="391668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Hudson River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59.85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94.42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61.51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94.07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6006206"/>
                  </a:ext>
                </a:extLst>
              </a:tr>
              <a:tr h="391668">
                <a:tc v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61.85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94.41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64.54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94.15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873265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35553A17-7980-2F4E-893A-6DCC91A0A5A5}"/>
              </a:ext>
            </a:extLst>
          </p:cNvPr>
          <p:cNvSpPr txBox="1"/>
          <p:nvPr/>
        </p:nvSpPr>
        <p:spPr>
          <a:xfrm>
            <a:off x="4128541" y="959155"/>
            <a:ext cx="4055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" pitchFamily="2" charset="0"/>
              </a:rPr>
              <a:t>Statistic accuracy for each category</a:t>
            </a:r>
          </a:p>
        </p:txBody>
      </p:sp>
    </p:spTree>
    <p:extLst>
      <p:ext uri="{BB962C8B-B14F-4D97-AF65-F5344CB8AC3E}">
        <p14:creationId xmlns:p14="http://schemas.microsoft.com/office/powerpoint/2010/main" val="38850817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7ED66-70CB-3243-98DB-454F5A50A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9005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A433A2-F22A-8D42-84AE-A0E5705C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1113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C98E295-6090-3649-B770-A3986BB175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8478246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 </a:t>
                      </a:r>
                      <a:r>
                        <a:rPr lang="en-US" dirty="0" err="1"/>
                        <a:t>ghmc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74.8%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60.5%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91.3%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66.9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0.8138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84.3%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44.3%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96.5%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58.1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0.6627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72.8%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53.1%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79.3%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70.1%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63.6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0.5092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79.4%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64.2%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70.8%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67.3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1.2639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74.3%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56.3%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62.1%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79.5%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59.1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0.4993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348510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7ED66-70CB-3243-98DB-454F5A50A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5680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A433A2-F22A-8D42-84AE-A0E5705C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8157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C98E295-6090-3649-B770-A3986BB175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2882980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84.2%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78.1%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89.5%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0.4246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67.3%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91.8%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0.4074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84.2%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74.5%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80.9%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85.9%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77.6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0.4023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84.2%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74.5%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0.4023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84.2%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74.5%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0.4023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303430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9E08D4D-7143-784C-A0E9-27D1CD0933FF}"/>
              </a:ext>
            </a:extLst>
          </p:cNvPr>
          <p:cNvSpPr txBox="1"/>
          <p:nvPr/>
        </p:nvSpPr>
        <p:spPr>
          <a:xfrm>
            <a:off x="3163529" y="897809"/>
            <a:ext cx="2462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" pitchFamily="2" charset="0"/>
              </a:rPr>
              <a:t>Union</a:t>
            </a:r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Square (12%)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50FBCA-7020-1C46-880A-4D3A46BC23E4}"/>
              </a:ext>
            </a:extLst>
          </p:cNvPr>
          <p:cNvSpPr txBox="1"/>
          <p:nvPr/>
        </p:nvSpPr>
        <p:spPr>
          <a:xfrm>
            <a:off x="7410862" y="897809"/>
            <a:ext cx="2153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" pitchFamily="2" charset="0"/>
              </a:rPr>
              <a:t>Wall Street (</a:t>
            </a:r>
            <a:r>
              <a:rPr lang="en-US" altLang="zh-CN" dirty="0">
                <a:latin typeface="Times" pitchFamily="2" charset="0"/>
              </a:rPr>
              <a:t>19</a:t>
            </a:r>
            <a:r>
              <a:rPr lang="en-US" dirty="0">
                <a:latin typeface="Times" pitchFamily="2" charset="0"/>
              </a:rPr>
              <a:t>%)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6F0E4A6-7FF8-384E-9433-91A85923F3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835" y="1281836"/>
            <a:ext cx="9992441" cy="496683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D410DC3-7FD0-BC44-A558-04C7565AE380}"/>
              </a:ext>
            </a:extLst>
          </p:cNvPr>
          <p:cNvSpPr txBox="1"/>
          <p:nvPr/>
        </p:nvSpPr>
        <p:spPr>
          <a:xfrm>
            <a:off x="5246533" y="159145"/>
            <a:ext cx="21643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Route length = 10, Accuracy = 75%</a:t>
            </a:r>
          </a:p>
        </p:txBody>
      </p:sp>
    </p:spTree>
    <p:extLst>
      <p:ext uri="{BB962C8B-B14F-4D97-AF65-F5344CB8AC3E}">
        <p14:creationId xmlns:p14="http://schemas.microsoft.com/office/powerpoint/2010/main" val="29108386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7ED66-70CB-3243-98DB-454F5A50A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5346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A433A2-F22A-8D42-84AE-A0E5705C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0436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C98E295-6090-3649-B770-A3986BB175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1350451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 </a:t>
                      </a:r>
                      <a:r>
                        <a:rPr lang="en-US" dirty="0" err="1"/>
                        <a:t>ghmc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79.1%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90.8%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1.0063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71.5%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79.2%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65.2%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91.3%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71.5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0.8318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73.5%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67.3%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81%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79.9%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73.5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0.9043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74.7%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69.8%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74.7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0.9152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79.4%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55.2%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91.7%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64.4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0.5495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173096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7ED66-70CB-3243-98DB-454F5A50A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7987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A433A2-F22A-8D42-84AE-A0E5705C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7854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23538-EB60-F047-A241-4909D64BE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269" y="259866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Wall Street</a:t>
            </a:r>
          </a:p>
        </p:txBody>
      </p:sp>
    </p:spTree>
    <p:extLst>
      <p:ext uri="{BB962C8B-B14F-4D97-AF65-F5344CB8AC3E}">
        <p14:creationId xmlns:p14="http://schemas.microsoft.com/office/powerpoint/2010/main" val="41778425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0635170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46.9%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92.8%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59.9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0.5575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72.3%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41.2%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95.3%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55.9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0.5903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71.6%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67.3%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65.1%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76.5%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66.2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1.3463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51.5%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0.5974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72.3%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41.2%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95.3%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55.9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0.5903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650406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7ED66-70CB-3243-98DB-454F5A50A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2861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A433A2-F22A-8D42-84AE-A0E5705C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2990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C98E295-6090-3649-B770-A3986BB175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4887180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 </a:t>
                      </a:r>
                      <a:r>
                        <a:rPr lang="en-US" dirty="0" err="1"/>
                        <a:t>ghmc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72.4%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78.7%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48.3%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90.3%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59.9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0.8267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69.1%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87.2%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32.2%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96.5%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0.6982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68.8%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62.1%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68.7%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68.9%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65.2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0.5053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71.5%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69.1%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59.7%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64.1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1.1880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69.4%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69.2%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50.7%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58.5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0.5351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198346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9E08D4D-7143-784C-A0E9-27D1CD0933FF}"/>
              </a:ext>
            </a:extLst>
          </p:cNvPr>
          <p:cNvSpPr txBox="1"/>
          <p:nvPr/>
        </p:nvSpPr>
        <p:spPr>
          <a:xfrm>
            <a:off x="3163529" y="897809"/>
            <a:ext cx="2462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" pitchFamily="2" charset="0"/>
              </a:rPr>
              <a:t>Union</a:t>
            </a:r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Square (3.6%)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50FBCA-7020-1C46-880A-4D3A46BC23E4}"/>
              </a:ext>
            </a:extLst>
          </p:cNvPr>
          <p:cNvSpPr txBox="1"/>
          <p:nvPr/>
        </p:nvSpPr>
        <p:spPr>
          <a:xfrm>
            <a:off x="7410862" y="897809"/>
            <a:ext cx="2153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" pitchFamily="2" charset="0"/>
              </a:rPr>
              <a:t>Wall Street (</a:t>
            </a:r>
            <a:r>
              <a:rPr lang="en-US" altLang="zh-CN" dirty="0">
                <a:latin typeface="Times" pitchFamily="2" charset="0"/>
              </a:rPr>
              <a:t>5.4</a:t>
            </a:r>
            <a:r>
              <a:rPr lang="en-US" dirty="0">
                <a:latin typeface="Times" pitchFamily="2" charset="0"/>
              </a:rPr>
              <a:t>%)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6F0E4A6-7FF8-384E-9433-91A85923F3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835" y="1281836"/>
            <a:ext cx="9992441" cy="496683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D410DC3-7FD0-BC44-A558-04C7565AE380}"/>
              </a:ext>
            </a:extLst>
          </p:cNvPr>
          <p:cNvSpPr txBox="1"/>
          <p:nvPr/>
        </p:nvSpPr>
        <p:spPr>
          <a:xfrm>
            <a:off x="5246533" y="159145"/>
            <a:ext cx="21643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Route length = 10, Accuracy = 7</a:t>
            </a:r>
            <a:r>
              <a:rPr lang="en-US" altLang="zh-CN" dirty="0">
                <a:latin typeface="Times" pitchFamily="2" charset="0"/>
              </a:rPr>
              <a:t>0</a:t>
            </a:r>
            <a:r>
              <a:rPr lang="en-US" dirty="0">
                <a:latin typeface="Times" pitchFamily="2" charset="0"/>
              </a:rPr>
              <a:t>%</a:t>
            </a:r>
          </a:p>
        </p:txBody>
      </p:sp>
    </p:spTree>
    <p:extLst>
      <p:ext uri="{BB962C8B-B14F-4D97-AF65-F5344CB8AC3E}">
        <p14:creationId xmlns:p14="http://schemas.microsoft.com/office/powerpoint/2010/main" val="22978219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7ED66-70CB-3243-98DB-454F5A50A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590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A433A2-F22A-8D42-84AE-A0E5705C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0614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C98E295-6090-3649-B770-A3986BB175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0071848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74.3%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0.4974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62.8%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68.8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0.502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81.3%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75.1%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80.1%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82.2%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77.5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0.4655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81.3%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75.1%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0.4655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81.3%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75.1%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0.4655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89096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7ED66-70CB-3243-98DB-454F5A50A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4395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A433A2-F22A-8D42-84AE-A0E5705C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9072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C98E295-6090-3649-B770-A3986BB175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1155565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 </a:t>
                      </a:r>
                      <a:r>
                        <a:rPr lang="en-US" dirty="0" err="1"/>
                        <a:t>ghmc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78.4%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65.1%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87.3%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70.8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1.0286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76.2%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63.9%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69.5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0.7702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75.5%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67%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77.3%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74.4%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71.8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0.9117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75.4%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66.4%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78.8%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72.1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0.9030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76.7%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53.1%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92.7%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64.7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0.5324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472680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7ED66-70CB-3243-98DB-454F5A50A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791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A433A2-F22A-8D42-84AE-A0E5705C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1588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23538-EB60-F047-A241-4909D64BE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269" y="259866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Union Square</a:t>
            </a:r>
          </a:p>
        </p:txBody>
      </p:sp>
    </p:spTree>
    <p:extLst>
      <p:ext uri="{BB962C8B-B14F-4D97-AF65-F5344CB8AC3E}">
        <p14:creationId xmlns:p14="http://schemas.microsoft.com/office/powerpoint/2010/main" val="12683562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1297854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68.1%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93.6%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74.9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0.3546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61.7%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95.7%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72.2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0.3708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68.7%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78.8%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83.5%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73.4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0.9276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67.9%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93.6%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74.7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0.3916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61.7%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95.7%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72.2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0.3708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011646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9E08D4D-7143-784C-A0E9-27D1CD0933FF}"/>
              </a:ext>
            </a:extLst>
          </p:cNvPr>
          <p:cNvSpPr txBox="1"/>
          <p:nvPr/>
        </p:nvSpPr>
        <p:spPr>
          <a:xfrm>
            <a:off x="2927554" y="925463"/>
            <a:ext cx="2462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" pitchFamily="2" charset="0"/>
              </a:rPr>
              <a:t>Union</a:t>
            </a:r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Square (41.4%)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50FBCA-7020-1C46-880A-4D3A46BC23E4}"/>
              </a:ext>
            </a:extLst>
          </p:cNvPr>
          <p:cNvSpPr txBox="1"/>
          <p:nvPr/>
        </p:nvSpPr>
        <p:spPr>
          <a:xfrm>
            <a:off x="7440359" y="953117"/>
            <a:ext cx="2153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" pitchFamily="2" charset="0"/>
              </a:rPr>
              <a:t>Wall Street (</a:t>
            </a:r>
            <a:r>
              <a:rPr lang="en-US" altLang="zh-CN" dirty="0">
                <a:latin typeface="Times" pitchFamily="2" charset="0"/>
              </a:rPr>
              <a:t>66</a:t>
            </a:r>
            <a:r>
              <a:rPr lang="en-US" dirty="0">
                <a:latin typeface="Times" pitchFamily="2" charset="0"/>
              </a:rPr>
              <a:t>%)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6F0E4A6-7FF8-384E-9433-91A85923F3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835" y="1281836"/>
            <a:ext cx="9992441" cy="496683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2D9C941-370A-F847-876C-98B8D0B54EDF}"/>
              </a:ext>
            </a:extLst>
          </p:cNvPr>
          <p:cNvSpPr txBox="1"/>
          <p:nvPr/>
        </p:nvSpPr>
        <p:spPr>
          <a:xfrm>
            <a:off x="5246533" y="159145"/>
            <a:ext cx="21643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Route length = 20, Accuracy = 75%</a:t>
            </a:r>
          </a:p>
        </p:txBody>
      </p:sp>
    </p:spTree>
    <p:extLst>
      <p:ext uri="{BB962C8B-B14F-4D97-AF65-F5344CB8AC3E}">
        <p14:creationId xmlns:p14="http://schemas.microsoft.com/office/powerpoint/2010/main" val="143986695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7ED66-70CB-3243-98DB-454F5A50A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96100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A433A2-F22A-8D42-84AE-A0E5705C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3423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C98E295-6090-3649-B770-A3986BB175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1534045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 </a:t>
                      </a:r>
                      <a:r>
                        <a:rPr lang="en-US" dirty="0" err="1"/>
                        <a:t>ghmc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81.5%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63.1%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93.4%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71.2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0.7885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89.5%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51.1%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97.2%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0.6606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79.7%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63.8%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78.4%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0.5558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75.4%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72.9%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74.2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1.3542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78.4%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64.2%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71.1%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81.7%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67.5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0.5655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6207594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7ED66-70CB-3243-98DB-454F5A50A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24676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A433A2-F22A-8D42-84AE-A0E5705C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97187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C98E295-6090-3649-B770-A3986BB175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7960094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90.4%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0.3696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90.3%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75.6%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93.9%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0.3572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86.3%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81.8%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87.7%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85.3%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84.6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0.3592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81.8%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87.7%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84.6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0.3592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81.8%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87.7%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84.6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0.3592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751590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7ED66-70CB-3243-98DB-454F5A50A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30797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A433A2-F22A-8D42-84AE-A0E5705C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2929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C98E295-6090-3649-B770-A3986BB175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3434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 </a:t>
                      </a:r>
                      <a:r>
                        <a:rPr lang="en-US" dirty="0" err="1"/>
                        <a:t>ghmc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91.1%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1.0331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91.5%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79.7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0.7982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81.4%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81.9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0.8665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76.2%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79.7%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81.1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0.9013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91.5%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0.6012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6245341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7ED66-70CB-3243-98DB-454F5A50A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1560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9E08D4D-7143-784C-A0E9-27D1CD0933FF}"/>
              </a:ext>
            </a:extLst>
          </p:cNvPr>
          <p:cNvSpPr txBox="1"/>
          <p:nvPr/>
        </p:nvSpPr>
        <p:spPr>
          <a:xfrm>
            <a:off x="2927554" y="925463"/>
            <a:ext cx="2462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" pitchFamily="2" charset="0"/>
              </a:rPr>
              <a:t>Union</a:t>
            </a:r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Square (19.4%)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50FBCA-7020-1C46-880A-4D3A46BC23E4}"/>
              </a:ext>
            </a:extLst>
          </p:cNvPr>
          <p:cNvSpPr txBox="1"/>
          <p:nvPr/>
        </p:nvSpPr>
        <p:spPr>
          <a:xfrm>
            <a:off x="7440359" y="953117"/>
            <a:ext cx="2153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" pitchFamily="2" charset="0"/>
              </a:rPr>
              <a:t>Wall Street (</a:t>
            </a:r>
            <a:r>
              <a:rPr lang="en-US" altLang="zh-CN" dirty="0">
                <a:latin typeface="Times" pitchFamily="2" charset="0"/>
              </a:rPr>
              <a:t>26.4</a:t>
            </a:r>
            <a:r>
              <a:rPr lang="en-US" dirty="0">
                <a:latin typeface="Times" pitchFamily="2" charset="0"/>
              </a:rPr>
              <a:t>%)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6F0E4A6-7FF8-384E-9433-91A85923F3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835" y="1281836"/>
            <a:ext cx="9992441" cy="496683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2D9C941-370A-F847-876C-98B8D0B54EDF}"/>
              </a:ext>
            </a:extLst>
          </p:cNvPr>
          <p:cNvSpPr txBox="1"/>
          <p:nvPr/>
        </p:nvSpPr>
        <p:spPr>
          <a:xfrm>
            <a:off x="5246533" y="159145"/>
            <a:ext cx="21643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Route length = 20, Accuracy = 7</a:t>
            </a:r>
            <a:r>
              <a:rPr lang="en-US" altLang="zh-CN" dirty="0">
                <a:latin typeface="Times" pitchFamily="2" charset="0"/>
              </a:rPr>
              <a:t>0</a:t>
            </a:r>
            <a:r>
              <a:rPr lang="en-US" dirty="0">
                <a:latin typeface="Times" pitchFamily="2" charset="0"/>
              </a:rPr>
              <a:t>%</a:t>
            </a:r>
          </a:p>
        </p:txBody>
      </p:sp>
    </p:spTree>
    <p:extLst>
      <p:ext uri="{BB962C8B-B14F-4D97-AF65-F5344CB8AC3E}">
        <p14:creationId xmlns:p14="http://schemas.microsoft.com/office/powerpoint/2010/main" val="416598743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A433A2-F22A-8D42-84AE-A0E5705C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47295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06C94-E642-B746-AA3A-3BABFB9B1A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190" y="252371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Classification Accuracy for Each Bit</a:t>
            </a:r>
          </a:p>
        </p:txBody>
      </p:sp>
    </p:spTree>
    <p:extLst>
      <p:ext uri="{BB962C8B-B14F-4D97-AF65-F5344CB8AC3E}">
        <p14:creationId xmlns:p14="http://schemas.microsoft.com/office/powerpoint/2010/main" val="36251736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BAA35C3-A355-1E45-A6CC-19311FAD9C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4079462"/>
              </p:ext>
            </p:extLst>
          </p:nvPr>
        </p:nvGraphicFramePr>
        <p:xfrm>
          <a:off x="1170038" y="1873907"/>
          <a:ext cx="9792930" cy="3221364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632155">
                  <a:extLst>
                    <a:ext uri="{9D8B030D-6E8A-4147-A177-3AD203B41FA5}">
                      <a16:colId xmlns:a16="http://schemas.microsoft.com/office/drawing/2014/main" val="2097733843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577254002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4105159091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1904174288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3930154999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373465387"/>
                    </a:ext>
                  </a:extLst>
                </a:gridCol>
              </a:tblGrid>
              <a:tr h="900584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Bit 1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algn="ctr"/>
                      <a:r>
                        <a:rPr lang="en-US" dirty="0"/>
                        <a:t>Bit 2</a:t>
                      </a: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Bit 3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algn="ctr"/>
                      <a:r>
                        <a:rPr lang="en-US" dirty="0"/>
                        <a:t>Bit 4</a:t>
                      </a: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5746761"/>
                  </a:ext>
                </a:extLst>
              </a:tr>
              <a:tr h="384494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Wall Street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71.72%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81.08%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71.56%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81.56%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36452"/>
                  </a:ext>
                </a:extLst>
              </a:tr>
              <a:tr h="384494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75.27%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83.45%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76.19%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85.15%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113938"/>
                  </a:ext>
                </a:extLst>
              </a:tr>
              <a:tr h="384494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Union Square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81.5%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86.58%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82.52%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86.08%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348748"/>
                  </a:ext>
                </a:extLst>
              </a:tr>
              <a:tr h="384494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81.39%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87.55%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82.28%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86.61%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7095232"/>
                  </a:ext>
                </a:extLst>
              </a:tr>
              <a:tr h="384494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Hudson River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78.12%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84.2%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78.24%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84.24%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3627438"/>
                  </a:ext>
                </a:extLst>
              </a:tr>
              <a:tr h="384494">
                <a:tc v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79.52%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84.86%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80.65%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85.54%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0484347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ACA35AA7-8132-EC4C-8F68-871D62F3483C}"/>
              </a:ext>
            </a:extLst>
          </p:cNvPr>
          <p:cNvSpPr txBox="1"/>
          <p:nvPr/>
        </p:nvSpPr>
        <p:spPr>
          <a:xfrm>
            <a:off x="4038600" y="909550"/>
            <a:ext cx="40558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Times" pitchFamily="2" charset="0"/>
              </a:rPr>
              <a:t>Statistic accuracy for each bit</a:t>
            </a:r>
          </a:p>
        </p:txBody>
      </p:sp>
    </p:spTree>
    <p:extLst>
      <p:ext uri="{BB962C8B-B14F-4D97-AF65-F5344CB8AC3E}">
        <p14:creationId xmlns:p14="http://schemas.microsoft.com/office/powerpoint/2010/main" val="99866958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2B10131-45F2-944F-AFCB-541B11C81E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2095794"/>
              </p:ext>
            </p:extLst>
          </p:nvPr>
        </p:nvGraphicFramePr>
        <p:xfrm>
          <a:off x="1472421" y="2024130"/>
          <a:ext cx="9368046" cy="3267396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561341">
                  <a:extLst>
                    <a:ext uri="{9D8B030D-6E8A-4147-A177-3AD203B41FA5}">
                      <a16:colId xmlns:a16="http://schemas.microsoft.com/office/drawing/2014/main" val="3085117936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2717273049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4105159091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1904174288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3930154999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373465387"/>
                    </a:ext>
                  </a:extLst>
                </a:gridCol>
              </a:tblGrid>
              <a:tr h="917388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" pitchFamily="2" charset="0"/>
                        </a:rPr>
                        <a:t>Non_junction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Times" pitchFamily="2" charset="0"/>
                        </a:rPr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" pitchFamily="2" charset="0"/>
                        </a:rPr>
                        <a:t>Non_gap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5746761"/>
                  </a:ext>
                </a:extLst>
              </a:tr>
              <a:tr h="391668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Wall Street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65.09%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76.5%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80.06%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82.17%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36452"/>
                  </a:ext>
                </a:extLst>
              </a:tr>
              <a:tr h="391668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72.19%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77.99%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85.07%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83.59%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113938"/>
                  </a:ext>
                </a:extLst>
              </a:tr>
              <a:tr h="391668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Union Square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78.83%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83.47%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87.69%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85.31%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348748"/>
                  </a:ext>
                </a:extLst>
              </a:tr>
              <a:tr h="391668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77.12%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83.88%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89.11%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85.57%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1364167"/>
                  </a:ext>
                </a:extLst>
              </a:tr>
              <a:tr h="391668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Hudson River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75.91%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79.15%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80.9%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85.9%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6006206"/>
                  </a:ext>
                </a:extLst>
              </a:tr>
              <a:tr h="391668">
                <a:tc v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79.29%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80.38%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83.49%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86.27%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873265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35553A17-7980-2F4E-893A-6DCC91A0A5A5}"/>
              </a:ext>
            </a:extLst>
          </p:cNvPr>
          <p:cNvSpPr txBox="1"/>
          <p:nvPr/>
        </p:nvSpPr>
        <p:spPr>
          <a:xfrm>
            <a:off x="4128541" y="959155"/>
            <a:ext cx="4055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" pitchFamily="2" charset="0"/>
              </a:rPr>
              <a:t>Statistic accuracy for each category</a:t>
            </a:r>
          </a:p>
        </p:txBody>
      </p:sp>
    </p:spTree>
    <p:extLst>
      <p:ext uri="{BB962C8B-B14F-4D97-AF65-F5344CB8AC3E}">
        <p14:creationId xmlns:p14="http://schemas.microsoft.com/office/powerpoint/2010/main" val="225173369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65E14-17D6-624B-8061-850821D3A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180" y="2583669"/>
            <a:ext cx="10515600" cy="1325563"/>
          </a:xfrm>
        </p:spPr>
        <p:txBody>
          <a:bodyPr/>
          <a:lstStyle/>
          <a:p>
            <a:pPr algn="ctr"/>
            <a:r>
              <a:rPr lang="zh-CN" altLang="en-US" dirty="0"/>
              <a:t> </a:t>
            </a:r>
            <a:r>
              <a:rPr lang="en-US" altLang="zh-CN" dirty="0"/>
              <a:t>Bit Flipping v2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666801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BAA35C3-A355-1E45-A6CC-19311FAD9C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9834981"/>
              </p:ext>
            </p:extLst>
          </p:nvPr>
        </p:nvGraphicFramePr>
        <p:xfrm>
          <a:off x="1170038" y="1873907"/>
          <a:ext cx="9792930" cy="2452376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632155">
                  <a:extLst>
                    <a:ext uri="{9D8B030D-6E8A-4147-A177-3AD203B41FA5}">
                      <a16:colId xmlns:a16="http://schemas.microsoft.com/office/drawing/2014/main" val="2097733843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577254002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4105159091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1904174288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3930154999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373465387"/>
                    </a:ext>
                  </a:extLst>
                </a:gridCol>
              </a:tblGrid>
              <a:tr h="900584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Bit 1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algn="ctr"/>
                      <a:r>
                        <a:rPr lang="en-US" dirty="0"/>
                        <a:t>Bit 2</a:t>
                      </a: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Bit 3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algn="ctr"/>
                      <a:r>
                        <a:rPr lang="en-US" dirty="0"/>
                        <a:t>Bit 4</a:t>
                      </a: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5746761"/>
                  </a:ext>
                </a:extLst>
              </a:tr>
              <a:tr h="384494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Wall Street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72.06%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80.56%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70.54%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81.82%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36452"/>
                  </a:ext>
                </a:extLst>
              </a:tr>
              <a:tr h="384494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72.42%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81.65%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71.4%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81.34%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113938"/>
                  </a:ext>
                </a:extLst>
              </a:tr>
              <a:tr h="384494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Union Square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81.5%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86.2%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82.2%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86.58%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348748"/>
                  </a:ext>
                </a:extLst>
              </a:tr>
              <a:tr h="384494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80.84%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86.19%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82.04%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86.67%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7095232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ACA35AA7-8132-EC4C-8F68-871D62F3483C}"/>
              </a:ext>
            </a:extLst>
          </p:cNvPr>
          <p:cNvSpPr txBox="1"/>
          <p:nvPr/>
        </p:nvSpPr>
        <p:spPr>
          <a:xfrm>
            <a:off x="4038600" y="909550"/>
            <a:ext cx="40558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Times" pitchFamily="2" charset="0"/>
              </a:rPr>
              <a:t>Statistic accuracy for each bit</a:t>
            </a:r>
          </a:p>
        </p:txBody>
      </p:sp>
    </p:spTree>
    <p:extLst>
      <p:ext uri="{BB962C8B-B14F-4D97-AF65-F5344CB8AC3E}">
        <p14:creationId xmlns:p14="http://schemas.microsoft.com/office/powerpoint/2010/main" val="250892074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2B10131-45F2-944F-AFCB-541B11C81E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4114412"/>
              </p:ext>
            </p:extLst>
          </p:nvPr>
        </p:nvGraphicFramePr>
        <p:xfrm>
          <a:off x="1472421" y="2024130"/>
          <a:ext cx="9368046" cy="248406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561341">
                  <a:extLst>
                    <a:ext uri="{9D8B030D-6E8A-4147-A177-3AD203B41FA5}">
                      <a16:colId xmlns:a16="http://schemas.microsoft.com/office/drawing/2014/main" val="3085117936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2717273049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4105159091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1904174288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3930154999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373465387"/>
                    </a:ext>
                  </a:extLst>
                </a:gridCol>
              </a:tblGrid>
              <a:tr h="917388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" pitchFamily="2" charset="0"/>
                        </a:rPr>
                        <a:t>Non_junction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Times" pitchFamily="2" charset="0"/>
                        </a:rPr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" pitchFamily="2" charset="0"/>
                        </a:rPr>
                        <a:t>Non_gap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5746761"/>
                  </a:ext>
                </a:extLst>
              </a:tr>
              <a:tr h="391668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Wall Street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71.50%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71.15%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81.56%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80.93%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36452"/>
                  </a:ext>
                </a:extLst>
              </a:tr>
              <a:tr h="391668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72.48%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71.54%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81.92%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81.11%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113938"/>
                  </a:ext>
                </a:extLst>
              </a:tr>
              <a:tr h="391668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Union Square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82.45%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81.58%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86.92%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85.99%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348748"/>
                  </a:ext>
                </a:extLst>
              </a:tr>
              <a:tr h="391668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82.3%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81.06%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87.08%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85.94%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1364167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35553A17-7980-2F4E-893A-6DCC91A0A5A5}"/>
              </a:ext>
            </a:extLst>
          </p:cNvPr>
          <p:cNvSpPr txBox="1"/>
          <p:nvPr/>
        </p:nvSpPr>
        <p:spPr>
          <a:xfrm>
            <a:off x="4128541" y="959155"/>
            <a:ext cx="4055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" pitchFamily="2" charset="0"/>
              </a:rPr>
              <a:t>Statistic accuracy for each category</a:t>
            </a:r>
          </a:p>
        </p:txBody>
      </p:sp>
    </p:spTree>
    <p:extLst>
      <p:ext uri="{BB962C8B-B14F-4D97-AF65-F5344CB8AC3E}">
        <p14:creationId xmlns:p14="http://schemas.microsoft.com/office/powerpoint/2010/main" val="90016755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65E14-17D6-624B-8061-850821D3A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180" y="2583669"/>
            <a:ext cx="10515600" cy="1325563"/>
          </a:xfrm>
        </p:spPr>
        <p:txBody>
          <a:bodyPr/>
          <a:lstStyle/>
          <a:p>
            <a:pPr algn="ctr"/>
            <a:r>
              <a:rPr lang="zh-CN" altLang="en-US" dirty="0"/>
              <a:t> </a:t>
            </a:r>
            <a:r>
              <a:rPr lang="en-US" altLang="zh-CN" dirty="0"/>
              <a:t>Bit Flipping v3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221641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BAA35C3-A355-1E45-A6CC-19311FAD9C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3741699"/>
              </p:ext>
            </p:extLst>
          </p:nvPr>
        </p:nvGraphicFramePr>
        <p:xfrm>
          <a:off x="1170038" y="1873907"/>
          <a:ext cx="9792930" cy="2452376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632155">
                  <a:extLst>
                    <a:ext uri="{9D8B030D-6E8A-4147-A177-3AD203B41FA5}">
                      <a16:colId xmlns:a16="http://schemas.microsoft.com/office/drawing/2014/main" val="2097733843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577254002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4105159091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1904174288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3930154999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373465387"/>
                    </a:ext>
                  </a:extLst>
                </a:gridCol>
              </a:tblGrid>
              <a:tr h="900584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Bit 1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algn="ctr"/>
                      <a:r>
                        <a:rPr lang="en-US" dirty="0"/>
                        <a:t>Bit 2</a:t>
                      </a: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Bit 3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algn="ctr"/>
                      <a:r>
                        <a:rPr lang="en-US" dirty="0"/>
                        <a:t>Bit 4</a:t>
                      </a: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5746761"/>
                  </a:ext>
                </a:extLst>
              </a:tr>
              <a:tr h="384494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Wall Street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71%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81.64%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71.68%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81.46%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36452"/>
                  </a:ext>
                </a:extLst>
              </a:tr>
              <a:tr h="384494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70.32%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81.81%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72.96%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80.75%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113938"/>
                  </a:ext>
                </a:extLst>
              </a:tr>
              <a:tr h="384494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Union Square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81.96%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85.82%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82.54%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85.62%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348748"/>
                  </a:ext>
                </a:extLst>
              </a:tr>
              <a:tr h="384494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82.24%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85.62%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82.4%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85.69%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7095232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ACA35AA7-8132-EC4C-8F68-871D62F3483C}"/>
              </a:ext>
            </a:extLst>
          </p:cNvPr>
          <p:cNvSpPr txBox="1"/>
          <p:nvPr/>
        </p:nvSpPr>
        <p:spPr>
          <a:xfrm>
            <a:off x="4038600" y="909550"/>
            <a:ext cx="40558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Times" pitchFamily="2" charset="0"/>
              </a:rPr>
              <a:t>Statistic accuracy for each bit</a:t>
            </a:r>
          </a:p>
        </p:txBody>
      </p:sp>
    </p:spTree>
    <p:extLst>
      <p:ext uri="{BB962C8B-B14F-4D97-AF65-F5344CB8AC3E}">
        <p14:creationId xmlns:p14="http://schemas.microsoft.com/office/powerpoint/2010/main" val="312882557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2B10131-45F2-944F-AFCB-541B11C81E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8847292"/>
              </p:ext>
            </p:extLst>
          </p:nvPr>
        </p:nvGraphicFramePr>
        <p:xfrm>
          <a:off x="1472421" y="2024130"/>
          <a:ext cx="9368046" cy="248406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561341">
                  <a:extLst>
                    <a:ext uri="{9D8B030D-6E8A-4147-A177-3AD203B41FA5}">
                      <a16:colId xmlns:a16="http://schemas.microsoft.com/office/drawing/2014/main" val="3085117936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2717273049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4105159091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1904174288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3930154999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373465387"/>
                    </a:ext>
                  </a:extLst>
                </a:gridCol>
              </a:tblGrid>
              <a:tr h="917388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" pitchFamily="2" charset="0"/>
                        </a:rPr>
                        <a:t>Non_junction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Times" pitchFamily="2" charset="0"/>
                        </a:rPr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" pitchFamily="2" charset="0"/>
                        </a:rPr>
                        <a:t>Non_gap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5746761"/>
                  </a:ext>
                </a:extLst>
              </a:tr>
              <a:tr h="391668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Wall Street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65.52%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75.66%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80.19%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82.46%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36452"/>
                  </a:ext>
                </a:extLst>
              </a:tr>
              <a:tr h="391668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65.41%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75.63%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79.95%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82.5%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113938"/>
                  </a:ext>
                </a:extLst>
              </a:tr>
              <a:tr h="391668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Union Square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80.51%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83.05%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87.36%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84.48%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348748"/>
                  </a:ext>
                </a:extLst>
              </a:tr>
              <a:tr h="391668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81.18%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82.81%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87.11%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84.57%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1364167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35553A17-7980-2F4E-893A-6DCC91A0A5A5}"/>
              </a:ext>
            </a:extLst>
          </p:cNvPr>
          <p:cNvSpPr txBox="1"/>
          <p:nvPr/>
        </p:nvSpPr>
        <p:spPr>
          <a:xfrm>
            <a:off x="4128541" y="959155"/>
            <a:ext cx="4055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" pitchFamily="2" charset="0"/>
              </a:rPr>
              <a:t>Statistic accuracy for each category</a:t>
            </a:r>
          </a:p>
        </p:txBody>
      </p:sp>
    </p:spTree>
    <p:extLst>
      <p:ext uri="{BB962C8B-B14F-4D97-AF65-F5344CB8AC3E}">
        <p14:creationId xmlns:p14="http://schemas.microsoft.com/office/powerpoint/2010/main" val="37651969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685FC-1C8C-9241-85EA-CD17254292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120" y="2718582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Distance Distribution with Real BSD</a:t>
            </a:r>
          </a:p>
        </p:txBody>
      </p:sp>
    </p:spTree>
    <p:extLst>
      <p:ext uri="{BB962C8B-B14F-4D97-AF65-F5344CB8AC3E}">
        <p14:creationId xmlns:p14="http://schemas.microsoft.com/office/powerpoint/2010/main" val="397070475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9EDDC-0CE7-9149-8BD3-C79CEE1A5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3092" y="264363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 Localisation Accuracy with different classifiers</a:t>
            </a:r>
          </a:p>
        </p:txBody>
      </p:sp>
    </p:spTree>
    <p:extLst>
      <p:ext uri="{BB962C8B-B14F-4D97-AF65-F5344CB8AC3E}">
        <p14:creationId xmlns:p14="http://schemas.microsoft.com/office/powerpoint/2010/main" val="44205023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D0F05D2-8DEB-6944-9D78-A41E61F5BA7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69581554"/>
              </p:ext>
            </p:extLst>
          </p:nvPr>
        </p:nvGraphicFramePr>
        <p:xfrm>
          <a:off x="719528" y="881244"/>
          <a:ext cx="10649265" cy="2595880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1466957">
                  <a:extLst>
                    <a:ext uri="{9D8B030D-6E8A-4147-A177-3AD203B41FA5}">
                      <a16:colId xmlns:a16="http://schemas.microsoft.com/office/drawing/2014/main" val="3451332052"/>
                    </a:ext>
                  </a:extLst>
                </a:gridCol>
                <a:gridCol w="972333">
                  <a:extLst>
                    <a:ext uri="{9D8B030D-6E8A-4147-A177-3AD203B41FA5}">
                      <a16:colId xmlns:a16="http://schemas.microsoft.com/office/drawing/2014/main" val="1708646475"/>
                    </a:ext>
                  </a:extLst>
                </a:gridCol>
                <a:gridCol w="1099483">
                  <a:extLst>
                    <a:ext uri="{9D8B030D-6E8A-4147-A177-3AD203B41FA5}">
                      <a16:colId xmlns:a16="http://schemas.microsoft.com/office/drawing/2014/main" val="3932284448"/>
                    </a:ext>
                  </a:extLst>
                </a:gridCol>
                <a:gridCol w="1185082">
                  <a:extLst>
                    <a:ext uri="{9D8B030D-6E8A-4147-A177-3AD203B41FA5}">
                      <a16:colId xmlns:a16="http://schemas.microsoft.com/office/drawing/2014/main" val="2120782996"/>
                    </a:ext>
                  </a:extLst>
                </a:gridCol>
                <a:gridCol w="1185082">
                  <a:extLst>
                    <a:ext uri="{9D8B030D-6E8A-4147-A177-3AD203B41FA5}">
                      <a16:colId xmlns:a16="http://schemas.microsoft.com/office/drawing/2014/main" val="1235742552"/>
                    </a:ext>
                  </a:extLst>
                </a:gridCol>
                <a:gridCol w="1185082">
                  <a:extLst>
                    <a:ext uri="{9D8B030D-6E8A-4147-A177-3AD203B41FA5}">
                      <a16:colId xmlns:a16="http://schemas.microsoft.com/office/drawing/2014/main" val="1644310330"/>
                    </a:ext>
                  </a:extLst>
                </a:gridCol>
                <a:gridCol w="1185082">
                  <a:extLst>
                    <a:ext uri="{9D8B030D-6E8A-4147-A177-3AD203B41FA5}">
                      <a16:colId xmlns:a16="http://schemas.microsoft.com/office/drawing/2014/main" val="617467416"/>
                    </a:ext>
                  </a:extLst>
                </a:gridCol>
                <a:gridCol w="1185082">
                  <a:extLst>
                    <a:ext uri="{9D8B030D-6E8A-4147-A177-3AD203B41FA5}">
                      <a16:colId xmlns:a16="http://schemas.microsoft.com/office/drawing/2014/main" val="1848367363"/>
                    </a:ext>
                  </a:extLst>
                </a:gridCol>
                <a:gridCol w="1185082">
                  <a:extLst>
                    <a:ext uri="{9D8B030D-6E8A-4147-A177-3AD203B41FA5}">
                      <a16:colId xmlns:a16="http://schemas.microsoft.com/office/drawing/2014/main" val="5257478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44337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Wall street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0.038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0.352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0.662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0.82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0.898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0.942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0.952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16094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0.118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0.522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0.85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0.946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0.978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0.978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0.988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0.972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06241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0.072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0.488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0.834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0.948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0.974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0.992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0.968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80555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Union square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0.036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0.172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0.352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0.522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0.718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0.836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0.898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0.928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818805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v2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0.136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0.496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0.794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0.982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0.992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0.994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0.986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20118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v3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0.136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0.532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0.806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0.978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0.988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0.992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0.982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466882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938CE2BB-66FD-A741-82EB-757C9E6CD1C3}"/>
              </a:ext>
            </a:extLst>
          </p:cNvPr>
          <p:cNvSpPr txBox="1"/>
          <p:nvPr/>
        </p:nvSpPr>
        <p:spPr>
          <a:xfrm>
            <a:off x="3008026" y="359764"/>
            <a:ext cx="6205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Localisation Accuracy With Real Classifier (with Turns)</a:t>
            </a: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51E28301-E0BB-3446-869A-2F463D32738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07737479"/>
              </p:ext>
            </p:extLst>
          </p:nvPr>
        </p:nvGraphicFramePr>
        <p:xfrm>
          <a:off x="1274162" y="3917332"/>
          <a:ext cx="4676931" cy="27083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2F65A784-48B0-9742-B492-CA4EBE4E9C3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45853533"/>
              </p:ext>
            </p:extLst>
          </p:nvPr>
        </p:nvGraphicFramePr>
        <p:xfrm>
          <a:off x="6145965" y="3917331"/>
          <a:ext cx="4751882" cy="27083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53708419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D0F05D2-8DEB-6944-9D78-A41E61F5BA7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69231971"/>
              </p:ext>
            </p:extLst>
          </p:nvPr>
        </p:nvGraphicFramePr>
        <p:xfrm>
          <a:off x="719528" y="881244"/>
          <a:ext cx="10649265" cy="2595880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1466957">
                  <a:extLst>
                    <a:ext uri="{9D8B030D-6E8A-4147-A177-3AD203B41FA5}">
                      <a16:colId xmlns:a16="http://schemas.microsoft.com/office/drawing/2014/main" val="3451332052"/>
                    </a:ext>
                  </a:extLst>
                </a:gridCol>
                <a:gridCol w="972333">
                  <a:extLst>
                    <a:ext uri="{9D8B030D-6E8A-4147-A177-3AD203B41FA5}">
                      <a16:colId xmlns:a16="http://schemas.microsoft.com/office/drawing/2014/main" val="1708646475"/>
                    </a:ext>
                  </a:extLst>
                </a:gridCol>
                <a:gridCol w="1099483">
                  <a:extLst>
                    <a:ext uri="{9D8B030D-6E8A-4147-A177-3AD203B41FA5}">
                      <a16:colId xmlns:a16="http://schemas.microsoft.com/office/drawing/2014/main" val="3932284448"/>
                    </a:ext>
                  </a:extLst>
                </a:gridCol>
                <a:gridCol w="1185082">
                  <a:extLst>
                    <a:ext uri="{9D8B030D-6E8A-4147-A177-3AD203B41FA5}">
                      <a16:colId xmlns:a16="http://schemas.microsoft.com/office/drawing/2014/main" val="2120782996"/>
                    </a:ext>
                  </a:extLst>
                </a:gridCol>
                <a:gridCol w="1185082">
                  <a:extLst>
                    <a:ext uri="{9D8B030D-6E8A-4147-A177-3AD203B41FA5}">
                      <a16:colId xmlns:a16="http://schemas.microsoft.com/office/drawing/2014/main" val="1235742552"/>
                    </a:ext>
                  </a:extLst>
                </a:gridCol>
                <a:gridCol w="1185082">
                  <a:extLst>
                    <a:ext uri="{9D8B030D-6E8A-4147-A177-3AD203B41FA5}">
                      <a16:colId xmlns:a16="http://schemas.microsoft.com/office/drawing/2014/main" val="1644310330"/>
                    </a:ext>
                  </a:extLst>
                </a:gridCol>
                <a:gridCol w="1185082">
                  <a:extLst>
                    <a:ext uri="{9D8B030D-6E8A-4147-A177-3AD203B41FA5}">
                      <a16:colId xmlns:a16="http://schemas.microsoft.com/office/drawing/2014/main" val="617467416"/>
                    </a:ext>
                  </a:extLst>
                </a:gridCol>
                <a:gridCol w="1185082">
                  <a:extLst>
                    <a:ext uri="{9D8B030D-6E8A-4147-A177-3AD203B41FA5}">
                      <a16:colId xmlns:a16="http://schemas.microsoft.com/office/drawing/2014/main" val="1848367363"/>
                    </a:ext>
                  </a:extLst>
                </a:gridCol>
                <a:gridCol w="1185082">
                  <a:extLst>
                    <a:ext uri="{9D8B030D-6E8A-4147-A177-3AD203B41FA5}">
                      <a16:colId xmlns:a16="http://schemas.microsoft.com/office/drawing/2014/main" val="5257478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44337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Wall street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0.018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0.084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0.252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0.374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0.546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0.604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0.662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0.67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716094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0.052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0.218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0.458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0.652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0.85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0.86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0.876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0.886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806241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0.018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0.182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0.444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0.614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0.794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0.846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0.87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0.882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680555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Union square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0.02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0.078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0.146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0.262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0.35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0.472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0.558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0.644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818805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v2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0.082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0.34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0.6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0.804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0.896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0.924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0.95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0.922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20118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v3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0.08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0.368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0.656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0.79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0.898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0.936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0.91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3466882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938CE2BB-66FD-A741-82EB-757C9E6CD1C3}"/>
              </a:ext>
            </a:extLst>
          </p:cNvPr>
          <p:cNvSpPr txBox="1"/>
          <p:nvPr/>
        </p:nvSpPr>
        <p:spPr>
          <a:xfrm>
            <a:off x="3008026" y="359764"/>
            <a:ext cx="6205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Localisation Accuracy With Real Classifier (without Turns)</a:t>
            </a: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4955D752-A302-7D4C-82E3-280AA26BAEA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61358918"/>
              </p:ext>
            </p:extLst>
          </p:nvPr>
        </p:nvGraphicFramePr>
        <p:xfrm>
          <a:off x="989349" y="3867463"/>
          <a:ext cx="4999687" cy="29905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B6F841A3-6C2C-374B-ADD6-63D84695AEE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45809707"/>
              </p:ext>
            </p:extLst>
          </p:nvPr>
        </p:nvGraphicFramePr>
        <p:xfrm>
          <a:off x="5989037" y="3837483"/>
          <a:ext cx="4938792" cy="30205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324777069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532D06-E3DD-8743-A24B-5D0E4F6AA7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131" y="2718581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BSD Distribution for Different Versions</a:t>
            </a:r>
          </a:p>
        </p:txBody>
      </p:sp>
    </p:spTree>
    <p:extLst>
      <p:ext uri="{BB962C8B-B14F-4D97-AF65-F5344CB8AC3E}">
        <p14:creationId xmlns:p14="http://schemas.microsoft.com/office/powerpoint/2010/main" val="274665200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61B42-B30E-5547-87CF-A131C3AE3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Wall Street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C4DECBD-2DB9-9C4E-B589-8151EB61B1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47712" y="1785439"/>
            <a:ext cx="4441321" cy="3330991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6DE449D-430A-BE49-A2D6-A529F4DACE20}"/>
              </a:ext>
            </a:extLst>
          </p:cNvPr>
          <p:cNvSpPr txBox="1"/>
          <p:nvPr/>
        </p:nvSpPr>
        <p:spPr>
          <a:xfrm>
            <a:off x="838200" y="4931764"/>
            <a:ext cx="2669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real</a:t>
            </a:r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1154419F-3A40-6043-BF88-C0BE16F62E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2908" y="1785439"/>
            <a:ext cx="4441320" cy="3330990"/>
          </a:xfrm>
          <a:prstGeom prst="rect">
            <a:avLst/>
          </a:prstGeom>
        </p:spPr>
      </p:pic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6ECE6086-B60B-3B40-9A32-F6023F97AC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3528" y="1785439"/>
            <a:ext cx="4441320" cy="333099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80FAE4A-0ACB-BD49-820D-6CCA6583E1E8}"/>
              </a:ext>
            </a:extLst>
          </p:cNvPr>
          <p:cNvSpPr txBox="1"/>
          <p:nvPr/>
        </p:nvSpPr>
        <p:spPr>
          <a:xfrm>
            <a:off x="5074170" y="5026515"/>
            <a:ext cx="2669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FDE36BB-8719-3B4E-9FA3-F4B4468B3EE0}"/>
              </a:ext>
            </a:extLst>
          </p:cNvPr>
          <p:cNvSpPr txBox="1"/>
          <p:nvPr/>
        </p:nvSpPr>
        <p:spPr>
          <a:xfrm>
            <a:off x="9104790" y="4931764"/>
            <a:ext cx="2669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v3</a:t>
            </a:r>
          </a:p>
        </p:txBody>
      </p:sp>
    </p:spTree>
    <p:extLst>
      <p:ext uri="{BB962C8B-B14F-4D97-AF65-F5344CB8AC3E}">
        <p14:creationId xmlns:p14="http://schemas.microsoft.com/office/powerpoint/2010/main" val="211732458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61B42-B30E-5547-87CF-A131C3AE3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Union Square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C4DECBD-2DB9-9C4E-B589-8151EB61B1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47712" y="1785439"/>
            <a:ext cx="4441321" cy="333099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6DE449D-430A-BE49-A2D6-A529F4DACE20}"/>
              </a:ext>
            </a:extLst>
          </p:cNvPr>
          <p:cNvSpPr txBox="1"/>
          <p:nvPr/>
        </p:nvSpPr>
        <p:spPr>
          <a:xfrm>
            <a:off x="838200" y="4931764"/>
            <a:ext cx="2669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real</a:t>
            </a:r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1154419F-3A40-6043-BF88-C0BE16F62E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2908" y="1785439"/>
            <a:ext cx="4441320" cy="3330990"/>
          </a:xfrm>
          <a:prstGeom prst="rect">
            <a:avLst/>
          </a:prstGeom>
        </p:spPr>
      </p:pic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6ECE6086-B60B-3B40-9A32-F6023F97AC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3528" y="1785439"/>
            <a:ext cx="4441320" cy="333099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80FAE4A-0ACB-BD49-820D-6CCA6583E1E8}"/>
              </a:ext>
            </a:extLst>
          </p:cNvPr>
          <p:cNvSpPr txBox="1"/>
          <p:nvPr/>
        </p:nvSpPr>
        <p:spPr>
          <a:xfrm>
            <a:off x="5074170" y="5026515"/>
            <a:ext cx="2669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FDE36BB-8719-3B4E-9FA3-F4B4468B3EE0}"/>
              </a:ext>
            </a:extLst>
          </p:cNvPr>
          <p:cNvSpPr txBox="1"/>
          <p:nvPr/>
        </p:nvSpPr>
        <p:spPr>
          <a:xfrm>
            <a:off x="9104790" y="4931764"/>
            <a:ext cx="2669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v3</a:t>
            </a:r>
          </a:p>
        </p:txBody>
      </p:sp>
    </p:spTree>
    <p:extLst>
      <p:ext uri="{BB962C8B-B14F-4D97-AF65-F5344CB8AC3E}">
        <p14:creationId xmlns:p14="http://schemas.microsoft.com/office/powerpoint/2010/main" val="300671738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D2C37-9B7A-014A-B3E8-F216E2C37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052" y="200233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Some Errors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C0D742-BE19-3448-AD55-2C60DEA05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5078" y="1178290"/>
            <a:ext cx="3540593" cy="26554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2406A33-826E-264B-9CF5-C5A41F0269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2759" y="1181724"/>
            <a:ext cx="3536014" cy="26520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1D0947A-7D8E-1B47-90D9-F18E29EB12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8445" y="3833735"/>
            <a:ext cx="3658433" cy="27438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F33D98D-1900-514D-82D2-46678968F8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7769" y="3833734"/>
            <a:ext cx="3658434" cy="2743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8593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532D06-E3DD-8743-A24B-5D0E4F6AA7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131" y="2718581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Route Distribution for Different Versions</a:t>
            </a:r>
          </a:p>
        </p:txBody>
      </p:sp>
    </p:spTree>
    <p:extLst>
      <p:ext uri="{BB962C8B-B14F-4D97-AF65-F5344CB8AC3E}">
        <p14:creationId xmlns:p14="http://schemas.microsoft.com/office/powerpoint/2010/main" val="234545214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7878F7A-3CDE-364C-B3EC-4524D65D09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026" y="0"/>
            <a:ext cx="11719947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5812CBF-BE55-D445-940B-418365DCE916}"/>
              </a:ext>
            </a:extLst>
          </p:cNvPr>
          <p:cNvSpPr txBox="1"/>
          <p:nvPr/>
        </p:nvSpPr>
        <p:spPr>
          <a:xfrm>
            <a:off x="236026" y="3244334"/>
            <a:ext cx="1798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Route 1</a:t>
            </a:r>
          </a:p>
        </p:txBody>
      </p:sp>
    </p:spTree>
    <p:extLst>
      <p:ext uri="{BB962C8B-B14F-4D97-AF65-F5344CB8AC3E}">
        <p14:creationId xmlns:p14="http://schemas.microsoft.com/office/powerpoint/2010/main" val="119792269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7878F7A-3CDE-364C-B3EC-4524D65D09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026" y="0"/>
            <a:ext cx="11719946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5812CBF-BE55-D445-940B-418365DCE916}"/>
              </a:ext>
            </a:extLst>
          </p:cNvPr>
          <p:cNvSpPr txBox="1"/>
          <p:nvPr/>
        </p:nvSpPr>
        <p:spPr>
          <a:xfrm>
            <a:off x="236026" y="3244334"/>
            <a:ext cx="1798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Route 60</a:t>
            </a:r>
          </a:p>
        </p:txBody>
      </p:sp>
    </p:spTree>
    <p:extLst>
      <p:ext uri="{BB962C8B-B14F-4D97-AF65-F5344CB8AC3E}">
        <p14:creationId xmlns:p14="http://schemas.microsoft.com/office/powerpoint/2010/main" val="4547345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9E08D4D-7143-784C-A0E9-27D1CD0933FF}"/>
              </a:ext>
            </a:extLst>
          </p:cNvPr>
          <p:cNvSpPr txBox="1"/>
          <p:nvPr/>
        </p:nvSpPr>
        <p:spPr>
          <a:xfrm>
            <a:off x="2927554" y="925463"/>
            <a:ext cx="2462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" pitchFamily="2" charset="0"/>
              </a:rPr>
              <a:t>Union</a:t>
            </a:r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Square (7.8%)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50FBCA-7020-1C46-880A-4D3A46BC23E4}"/>
              </a:ext>
            </a:extLst>
          </p:cNvPr>
          <p:cNvSpPr txBox="1"/>
          <p:nvPr/>
        </p:nvSpPr>
        <p:spPr>
          <a:xfrm>
            <a:off x="7440359" y="953117"/>
            <a:ext cx="2153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" pitchFamily="2" charset="0"/>
              </a:rPr>
              <a:t>Wall Street (</a:t>
            </a:r>
            <a:r>
              <a:rPr lang="en-US" altLang="zh-CN" dirty="0">
                <a:latin typeface="Times" pitchFamily="2" charset="0"/>
              </a:rPr>
              <a:t>8.4</a:t>
            </a:r>
            <a:r>
              <a:rPr lang="en-US" dirty="0">
                <a:latin typeface="Times" pitchFamily="2" charset="0"/>
              </a:rPr>
              <a:t>%)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1FD860-EED1-E44B-86C4-2703846B9BD8}"/>
              </a:ext>
            </a:extLst>
          </p:cNvPr>
          <p:cNvSpPr txBox="1"/>
          <p:nvPr/>
        </p:nvSpPr>
        <p:spPr>
          <a:xfrm>
            <a:off x="5246533" y="159145"/>
            <a:ext cx="1873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" pitchFamily="2" charset="0"/>
              </a:rPr>
              <a:t>Route length = 10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723F48-3FC0-7F43-957E-F7BE248E5E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409" y="1294795"/>
            <a:ext cx="10672997" cy="5305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8033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7878F7A-3CDE-364C-B3EC-4524D65D09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026" y="0"/>
            <a:ext cx="11719946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5812CBF-BE55-D445-940B-418365DCE916}"/>
              </a:ext>
            </a:extLst>
          </p:cNvPr>
          <p:cNvSpPr txBox="1"/>
          <p:nvPr/>
        </p:nvSpPr>
        <p:spPr>
          <a:xfrm>
            <a:off x="236026" y="3244334"/>
            <a:ext cx="1798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Route 120</a:t>
            </a:r>
          </a:p>
        </p:txBody>
      </p:sp>
    </p:spTree>
    <p:extLst>
      <p:ext uri="{BB962C8B-B14F-4D97-AF65-F5344CB8AC3E}">
        <p14:creationId xmlns:p14="http://schemas.microsoft.com/office/powerpoint/2010/main" val="385242937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FD0FA2-43F7-394D-9E38-B0677D7A1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181" y="2388797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Different Models</a:t>
            </a:r>
          </a:p>
        </p:txBody>
      </p:sp>
    </p:spTree>
    <p:extLst>
      <p:ext uri="{BB962C8B-B14F-4D97-AF65-F5344CB8AC3E}">
        <p14:creationId xmlns:p14="http://schemas.microsoft.com/office/powerpoint/2010/main" val="201445068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EA76C-C53B-7D42-884D-2D09F3B53B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740" y="2625246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Hudson River</a:t>
            </a:r>
          </a:p>
        </p:txBody>
      </p:sp>
    </p:spTree>
    <p:extLst>
      <p:ext uri="{BB962C8B-B14F-4D97-AF65-F5344CB8AC3E}">
        <p14:creationId xmlns:p14="http://schemas.microsoft.com/office/powerpoint/2010/main" val="196131181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2395208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0.888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0.4562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0.5238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</a:t>
                      </a:r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0.5376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Alexnet_F1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0.662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0.4848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Alexnet_loss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0.578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0.4555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9504045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0438785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Alexnet_accuracy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0.683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0.898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0.4196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0.4401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Alexnet_recall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0.337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0.337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1.000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0.504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0.7061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Alexnet_F1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0.889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0.4435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Alexnet_loss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0.683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0.4196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34481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2391889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0.692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0.4048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0.4004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1.1484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0.4099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resnet50_loss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0.4004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0354585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8594633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0.3591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0.647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0.3769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0.5043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0.3773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resnet50_loss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0.3591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0996534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5024916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0.3840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0.3952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vgg_recall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0.582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0.5029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vgg_F1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0.4053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vgg_loss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0.3840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9399016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3858346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0.4101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0.692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0.4142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vgg_recall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0.766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0.4144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vgg_F1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0.4101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vgg_loss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0.3945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2742882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0048143"/>
              </p:ext>
            </p:extLst>
          </p:nvPr>
        </p:nvGraphicFramePr>
        <p:xfrm>
          <a:off x="674557" y="929527"/>
          <a:ext cx="10942820" cy="500382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0.3867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0.3867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googlenet_recall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0.572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0.657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1.4077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googlenet_F1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0.3867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googlenet_loss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0.3867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899136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9E08D4D-7143-784C-A0E9-27D1CD0933FF}"/>
              </a:ext>
            </a:extLst>
          </p:cNvPr>
          <p:cNvSpPr txBox="1"/>
          <p:nvPr/>
        </p:nvSpPr>
        <p:spPr>
          <a:xfrm>
            <a:off x="2927554" y="925463"/>
            <a:ext cx="2462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" pitchFamily="2" charset="0"/>
              </a:rPr>
              <a:t>Union</a:t>
            </a:r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Square (26.2%)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50FBCA-7020-1C46-880A-4D3A46BC23E4}"/>
              </a:ext>
            </a:extLst>
          </p:cNvPr>
          <p:cNvSpPr txBox="1"/>
          <p:nvPr/>
        </p:nvSpPr>
        <p:spPr>
          <a:xfrm>
            <a:off x="7440359" y="953117"/>
            <a:ext cx="2153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" pitchFamily="2" charset="0"/>
              </a:rPr>
              <a:t>Wall Street (3</a:t>
            </a:r>
            <a:r>
              <a:rPr lang="en-US" altLang="zh-CN" dirty="0">
                <a:latin typeface="Times" pitchFamily="2" charset="0"/>
              </a:rPr>
              <a:t>7</a:t>
            </a:r>
            <a:r>
              <a:rPr lang="en-US" dirty="0">
                <a:latin typeface="Times" pitchFamily="2" charset="0"/>
              </a:rPr>
              <a:t>.</a:t>
            </a:r>
            <a:r>
              <a:rPr lang="en-US" altLang="zh-CN" dirty="0">
                <a:latin typeface="Times" pitchFamily="2" charset="0"/>
              </a:rPr>
              <a:t>4</a:t>
            </a:r>
            <a:r>
              <a:rPr lang="en-US" dirty="0">
                <a:latin typeface="Times" pitchFamily="2" charset="0"/>
              </a:rPr>
              <a:t>%)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1FD860-EED1-E44B-86C4-2703846B9BD8}"/>
              </a:ext>
            </a:extLst>
          </p:cNvPr>
          <p:cNvSpPr txBox="1"/>
          <p:nvPr/>
        </p:nvSpPr>
        <p:spPr>
          <a:xfrm>
            <a:off x="5246533" y="159145"/>
            <a:ext cx="1873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" pitchFamily="2" charset="0"/>
              </a:rPr>
              <a:t>Route length = 20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2479A2-2363-2348-AC7B-3E73D8B34F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974" y="1322449"/>
            <a:ext cx="10558161" cy="5248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90579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7637377"/>
              </p:ext>
            </p:extLst>
          </p:nvPr>
        </p:nvGraphicFramePr>
        <p:xfrm>
          <a:off x="674557" y="929527"/>
          <a:ext cx="10942820" cy="500382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0.3744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0.3744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googlenet_recall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0.9594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googlenet_F1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0.3744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googlenet_loss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0.3541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6816414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1031865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0.4071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0.4151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0.764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0.578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0.776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0.662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0.6468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densenet_F1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0.692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0.888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0.4041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densenet_loss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0.683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0.886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0.4035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0085739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4533343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0.3688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0.3771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1.3004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densenet_F1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0.886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0.3806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densenet_loss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0.887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0.3688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8196366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EA76C-C53B-7D42-884D-2D09F3B53B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740" y="2625246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Wall Street</a:t>
            </a:r>
          </a:p>
        </p:txBody>
      </p:sp>
    </p:spTree>
    <p:extLst>
      <p:ext uri="{BB962C8B-B14F-4D97-AF65-F5344CB8AC3E}">
        <p14:creationId xmlns:p14="http://schemas.microsoft.com/office/powerpoint/2010/main" val="395658959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8198816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0.583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0.5634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0.294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0.6087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</a:t>
                      </a:r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0.5961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Alexnet_F1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0.469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0.5622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Alexnet_loss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0.698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0.5894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5645092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3067734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0.5339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0.5527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</a:t>
                      </a:r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0.574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0.7015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Alexnet_F1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0.5633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Alexnet_loss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0.5339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260913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0210662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0.5908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0.392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0.5967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0.694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1.2624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0.5312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resnet50_loss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0.392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0.5967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4548083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5153822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0.661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0.4384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0.4541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0.778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0.5829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0.4616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resnet50_loss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0.661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0.4384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8653977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887581"/>
              </p:ext>
            </p:extLst>
          </p:nvPr>
        </p:nvGraphicFramePr>
        <p:xfrm>
          <a:off x="674557" y="929527"/>
          <a:ext cx="10942820" cy="500382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0.709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1.6266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googlenet_F1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googlenet_loss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4355424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163471"/>
              </p:ext>
            </p:extLst>
          </p:nvPr>
        </p:nvGraphicFramePr>
        <p:xfrm>
          <a:off x="674557" y="929527"/>
          <a:ext cx="10942820" cy="500382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0.4504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0.4493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1.0550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googlenet_F1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0.4504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googlenet_loss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0.4566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7371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CE685D-AC1F-8A48-A32A-AE4F3959B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83669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Dataset </a:t>
            </a:r>
            <a:r>
              <a:rPr lang="en-US" dirty="0" err="1"/>
              <a:t>Statisctic</a:t>
            </a:r>
            <a:r>
              <a:rPr lang="en-US" dirty="0"/>
              <a:t> for Training, Validation </a:t>
            </a:r>
            <a:br>
              <a:rPr lang="en-US" dirty="0"/>
            </a:br>
            <a:r>
              <a:rPr lang="en-US" dirty="0"/>
              <a:t>and Testing</a:t>
            </a:r>
          </a:p>
        </p:txBody>
      </p:sp>
    </p:spTree>
    <p:extLst>
      <p:ext uri="{BB962C8B-B14F-4D97-AF65-F5344CB8AC3E}">
        <p14:creationId xmlns:p14="http://schemas.microsoft.com/office/powerpoint/2010/main" val="235999052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1955993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0.5254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0.572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0.5608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0.681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0.693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0.5395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vgg_F1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0.586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0.664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0.5223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vgg_loss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0.5254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2961161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4824632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0.4755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0.5010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vgg_recall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0.782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0.785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0.4916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vgg_F1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0.4755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vgg_loss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0.4869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1033256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9172505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0.889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0.5581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0.5953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0.661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0.7742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densenet_F1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0.5684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densenet_loss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0.5416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8888734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2453499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0.4544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0.598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0.4689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1.5267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densenet_F1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0.4674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densenet_loss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0.4544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909961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EA76C-C53B-7D42-884D-2D09F3B53B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740" y="2625246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Union Square</a:t>
            </a:r>
          </a:p>
        </p:txBody>
      </p:sp>
    </p:spTree>
    <p:extLst>
      <p:ext uri="{BB962C8B-B14F-4D97-AF65-F5344CB8AC3E}">
        <p14:creationId xmlns:p14="http://schemas.microsoft.com/office/powerpoint/2010/main" val="135332214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5719351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0.3978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0.949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0.561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0.5008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</a:t>
                      </a:r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0.4601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Alexnet_F1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0.4212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Alexnet_loss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0.588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0.4071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94088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8737643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0.3901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0.4023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</a:t>
                      </a:r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0.6991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Alexnet_F1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0.3852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Alexnet_loss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0.3901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3615931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6361398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0.3687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0.3666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0.9444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0.3535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resnet50_loss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0.3666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7088400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0436362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0.3473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0.3545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0.872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0.835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0.4189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0.885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0.3408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resnet50_loss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0.3473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4258577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6476895"/>
              </p:ext>
            </p:extLst>
          </p:nvPr>
        </p:nvGraphicFramePr>
        <p:xfrm>
          <a:off x="674557" y="929527"/>
          <a:ext cx="10942820" cy="500382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0.3374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0.3374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0.809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1.1526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googlenet_F1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0.3374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googlenet_loss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0.3374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526670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10299</TotalTime>
  <Words>4282</Words>
  <Application>Microsoft Macintosh PowerPoint</Application>
  <PresentationFormat>Widescreen</PresentationFormat>
  <Paragraphs>2793</Paragraphs>
  <Slides>130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130</vt:i4>
      </vt:variant>
    </vt:vector>
  </HeadingPairs>
  <TitlesOfParts>
    <vt:vector size="137" baseType="lpstr">
      <vt:lpstr>等线</vt:lpstr>
      <vt:lpstr>等线 Light</vt:lpstr>
      <vt:lpstr>Arial</vt:lpstr>
      <vt:lpstr>Calibri</vt:lpstr>
      <vt:lpstr>Calibri Light</vt:lpstr>
      <vt:lpstr>Times</vt:lpstr>
      <vt:lpstr>Office Theme</vt:lpstr>
      <vt:lpstr>Distance Distribution with Simulated BSD</vt:lpstr>
      <vt:lpstr>PowerPoint Presentation</vt:lpstr>
      <vt:lpstr>PowerPoint Presentation</vt:lpstr>
      <vt:lpstr>PowerPoint Presentation</vt:lpstr>
      <vt:lpstr>PowerPoint Presentation</vt:lpstr>
      <vt:lpstr>Distance Distribution with Real BSD</vt:lpstr>
      <vt:lpstr>PowerPoint Presentation</vt:lpstr>
      <vt:lpstr>PowerPoint Presentation</vt:lpstr>
      <vt:lpstr>Dataset Statisctic for Training, Validation  and Testing</vt:lpstr>
      <vt:lpstr>PowerPoint Presentation</vt:lpstr>
      <vt:lpstr>PowerPoint Presentation</vt:lpstr>
      <vt:lpstr>Hudson River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Wall Street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Union Square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Classification Accuracy for Each Bit</vt:lpstr>
      <vt:lpstr>PowerPoint Presentation</vt:lpstr>
      <vt:lpstr>PowerPoint Presentation</vt:lpstr>
      <vt:lpstr> Bit Flipping v2</vt:lpstr>
      <vt:lpstr>PowerPoint Presentation</vt:lpstr>
      <vt:lpstr>PowerPoint Presentation</vt:lpstr>
      <vt:lpstr> Bit Flipping v3</vt:lpstr>
      <vt:lpstr>PowerPoint Presentation</vt:lpstr>
      <vt:lpstr>PowerPoint Presentation</vt:lpstr>
      <vt:lpstr> Localisation Accuracy with different classifiers</vt:lpstr>
      <vt:lpstr>PowerPoint Presentation</vt:lpstr>
      <vt:lpstr>PowerPoint Presentation</vt:lpstr>
      <vt:lpstr>BSD Distribution for Different Versions</vt:lpstr>
      <vt:lpstr>Wall Street</vt:lpstr>
      <vt:lpstr>Union Square</vt:lpstr>
      <vt:lpstr>Some Errors</vt:lpstr>
      <vt:lpstr>Route Distribution for Different Versions</vt:lpstr>
      <vt:lpstr>PowerPoint Presentation</vt:lpstr>
      <vt:lpstr>PowerPoint Presentation</vt:lpstr>
      <vt:lpstr>PowerPoint Presentation</vt:lpstr>
      <vt:lpstr>Different Models</vt:lpstr>
      <vt:lpstr>Hudson River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Wall Street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Union Square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Visualization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Improved Resnet18</vt:lpstr>
      <vt:lpstr>Hudson River</vt:lpstr>
      <vt:lpstr>PowerPoint Presentation</vt:lpstr>
      <vt:lpstr>PowerPoint Presentation</vt:lpstr>
      <vt:lpstr>PowerPoint Presentation</vt:lpstr>
      <vt:lpstr>PowerPoint Presentation</vt:lpstr>
      <vt:lpstr>Combined v1</vt:lpstr>
      <vt:lpstr>PowerPoint Presentation</vt:lpstr>
      <vt:lpstr>PowerPoint Presentation</vt:lpstr>
      <vt:lpstr>Combined v2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Zhou Mengjie</dc:creator>
  <cp:lastModifiedBy>Zhou Mengjie</cp:lastModifiedBy>
  <cp:revision>285</cp:revision>
  <dcterms:created xsi:type="dcterms:W3CDTF">2020-02-26T13:59:58Z</dcterms:created>
  <dcterms:modified xsi:type="dcterms:W3CDTF">2020-06-10T22:43:42Z</dcterms:modified>
</cp:coreProperties>
</file>